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 id="2147483715" r:id="rId2"/>
  </p:sldMasterIdLst>
  <p:notesMasterIdLst>
    <p:notesMasterId r:id="rId50"/>
  </p:notesMasterIdLst>
  <p:sldIdLst>
    <p:sldId id="256" r:id="rId3"/>
    <p:sldId id="307" r:id="rId4"/>
    <p:sldId id="259" r:id="rId5"/>
    <p:sldId id="293" r:id="rId6"/>
    <p:sldId id="294" r:id="rId7"/>
    <p:sldId id="261" r:id="rId8"/>
    <p:sldId id="262" r:id="rId9"/>
    <p:sldId id="263" r:id="rId10"/>
    <p:sldId id="264" r:id="rId11"/>
    <p:sldId id="275" r:id="rId12"/>
    <p:sldId id="276" r:id="rId13"/>
    <p:sldId id="277" r:id="rId14"/>
    <p:sldId id="278" r:id="rId15"/>
    <p:sldId id="279" r:id="rId16"/>
    <p:sldId id="292" r:id="rId17"/>
    <p:sldId id="265" r:id="rId18"/>
    <p:sldId id="267" r:id="rId19"/>
    <p:sldId id="268" r:id="rId20"/>
    <p:sldId id="273" r:id="rId21"/>
    <p:sldId id="270" r:id="rId22"/>
    <p:sldId id="271" r:id="rId23"/>
    <p:sldId id="272" r:id="rId24"/>
    <p:sldId id="274"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6" r:id="rId38"/>
    <p:sldId id="295" r:id="rId39"/>
    <p:sldId id="297" r:id="rId40"/>
    <p:sldId id="298" r:id="rId41"/>
    <p:sldId id="299" r:id="rId42"/>
    <p:sldId id="300" r:id="rId43"/>
    <p:sldId id="301" r:id="rId44"/>
    <p:sldId id="302" r:id="rId45"/>
    <p:sldId id="303" r:id="rId46"/>
    <p:sldId id="304" r:id="rId47"/>
    <p:sldId id="306" r:id="rId48"/>
    <p:sldId id="305" r:id="rId49"/>
  </p:sldIdLst>
  <p:sldSz cx="9144000" cy="6858000" type="screen4x3"/>
  <p:notesSz cx="6858000" cy="9144000"/>
  <p:defaultTextStyle>
    <a:defPPr>
      <a:defRPr lang="en-US"/>
    </a:defPPr>
    <a:lvl1pPr algn="l" rtl="0" fontAlgn="base">
      <a:spcBef>
        <a:spcPct val="0"/>
      </a:spcBef>
      <a:spcAft>
        <a:spcPct val="0"/>
      </a:spcAft>
      <a:defRPr sz="4600" kern="1200">
        <a:solidFill>
          <a:schemeClr val="tx2"/>
        </a:solidFill>
        <a:latin typeface="Arial" charset="0"/>
        <a:ea typeface="+mn-ea"/>
        <a:cs typeface="Arial" charset="0"/>
      </a:defRPr>
    </a:lvl1pPr>
    <a:lvl2pPr marL="457200" algn="l" rtl="0" fontAlgn="base">
      <a:spcBef>
        <a:spcPct val="0"/>
      </a:spcBef>
      <a:spcAft>
        <a:spcPct val="0"/>
      </a:spcAft>
      <a:defRPr sz="4600" kern="1200">
        <a:solidFill>
          <a:schemeClr val="tx2"/>
        </a:solidFill>
        <a:latin typeface="Arial" charset="0"/>
        <a:ea typeface="+mn-ea"/>
        <a:cs typeface="Arial" charset="0"/>
      </a:defRPr>
    </a:lvl2pPr>
    <a:lvl3pPr marL="914400" algn="l" rtl="0" fontAlgn="base">
      <a:spcBef>
        <a:spcPct val="0"/>
      </a:spcBef>
      <a:spcAft>
        <a:spcPct val="0"/>
      </a:spcAft>
      <a:defRPr sz="4600" kern="1200">
        <a:solidFill>
          <a:schemeClr val="tx2"/>
        </a:solidFill>
        <a:latin typeface="Arial" charset="0"/>
        <a:ea typeface="+mn-ea"/>
        <a:cs typeface="Arial" charset="0"/>
      </a:defRPr>
    </a:lvl3pPr>
    <a:lvl4pPr marL="1371600" algn="l" rtl="0" fontAlgn="base">
      <a:spcBef>
        <a:spcPct val="0"/>
      </a:spcBef>
      <a:spcAft>
        <a:spcPct val="0"/>
      </a:spcAft>
      <a:defRPr sz="4600" kern="1200">
        <a:solidFill>
          <a:schemeClr val="tx2"/>
        </a:solidFill>
        <a:latin typeface="Arial" charset="0"/>
        <a:ea typeface="+mn-ea"/>
        <a:cs typeface="Arial" charset="0"/>
      </a:defRPr>
    </a:lvl4pPr>
    <a:lvl5pPr marL="1828800" algn="l" rtl="0" fontAlgn="base">
      <a:spcBef>
        <a:spcPct val="0"/>
      </a:spcBef>
      <a:spcAft>
        <a:spcPct val="0"/>
      </a:spcAft>
      <a:defRPr sz="4600" kern="1200">
        <a:solidFill>
          <a:schemeClr val="tx2"/>
        </a:solidFill>
        <a:latin typeface="Arial" charset="0"/>
        <a:ea typeface="+mn-ea"/>
        <a:cs typeface="Arial" charset="0"/>
      </a:defRPr>
    </a:lvl5pPr>
    <a:lvl6pPr marL="2286000" algn="l" defTabSz="914400" rtl="0" eaLnBrk="1" latinLnBrk="0" hangingPunct="1">
      <a:defRPr sz="4600" kern="1200">
        <a:solidFill>
          <a:schemeClr val="tx2"/>
        </a:solidFill>
        <a:latin typeface="Arial" charset="0"/>
        <a:ea typeface="+mn-ea"/>
        <a:cs typeface="Arial" charset="0"/>
      </a:defRPr>
    </a:lvl6pPr>
    <a:lvl7pPr marL="2743200" algn="l" defTabSz="914400" rtl="0" eaLnBrk="1" latinLnBrk="0" hangingPunct="1">
      <a:defRPr sz="4600" kern="1200">
        <a:solidFill>
          <a:schemeClr val="tx2"/>
        </a:solidFill>
        <a:latin typeface="Arial" charset="0"/>
        <a:ea typeface="+mn-ea"/>
        <a:cs typeface="Arial" charset="0"/>
      </a:defRPr>
    </a:lvl7pPr>
    <a:lvl8pPr marL="3200400" algn="l" defTabSz="914400" rtl="0" eaLnBrk="1" latinLnBrk="0" hangingPunct="1">
      <a:defRPr sz="4600" kern="1200">
        <a:solidFill>
          <a:schemeClr val="tx2"/>
        </a:solidFill>
        <a:latin typeface="Arial" charset="0"/>
        <a:ea typeface="+mn-ea"/>
        <a:cs typeface="Arial" charset="0"/>
      </a:defRPr>
    </a:lvl8pPr>
    <a:lvl9pPr marL="3657600" algn="l" defTabSz="914400" rtl="0" eaLnBrk="1" latinLnBrk="0" hangingPunct="1">
      <a:defRPr sz="4600" kern="1200">
        <a:solidFill>
          <a:schemeClr val="tx2"/>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000000"/>
    <a:srgbClr val="FFCCFF"/>
    <a:srgbClr val="FFFFFF"/>
    <a:srgbClr val="6666FF"/>
    <a:srgbClr val="3333CC"/>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634" autoAdjust="0"/>
    <p:restoredTop sz="94737" autoAdjust="0"/>
  </p:normalViewPr>
  <p:slideViewPr>
    <p:cSldViewPr>
      <p:cViewPr>
        <p:scale>
          <a:sx n="66" d="100"/>
          <a:sy n="66" d="100"/>
        </p:scale>
        <p:origin x="-1788" y="-1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3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endParaRPr lang="en-US"/>
          </a:p>
        </p:txBody>
      </p:sp>
      <p:sp>
        <p:nvSpPr>
          <p:cNvPr id="523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en-US"/>
          </a:p>
        </p:txBody>
      </p:sp>
      <p:sp>
        <p:nvSpPr>
          <p:cNvPr id="5232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23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23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endParaRPr lang="en-US"/>
          </a:p>
        </p:txBody>
      </p:sp>
      <p:sp>
        <p:nvSpPr>
          <p:cNvPr id="523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1F1D841E-547F-44D0-ACBE-5D5A8A5125B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7B768B-888F-45F1-B2C6-B6DD092B4DAF}" type="slidenum">
              <a:rPr lang="en-US"/>
              <a:pPr/>
              <a:t>1</a:t>
            </a:fld>
            <a:endParaRPr lang="en-US"/>
          </a:p>
        </p:txBody>
      </p:sp>
      <p:sp>
        <p:nvSpPr>
          <p:cNvPr id="524290" name="Rectangle 2"/>
          <p:cNvSpPr>
            <a:spLocks noGrp="1" noRot="1" noChangeAspect="1" noChangeArrowheads="1" noTextEdit="1"/>
          </p:cNvSpPr>
          <p:nvPr>
            <p:ph type="sldImg"/>
          </p:nvPr>
        </p:nvSpPr>
        <p:spPr>
          <a:ln/>
        </p:spPr>
      </p:sp>
      <p:sp>
        <p:nvSpPr>
          <p:cNvPr id="52429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521218" name="Group 2"/>
          <p:cNvGrpSpPr>
            <a:grpSpLocks/>
          </p:cNvGrpSpPr>
          <p:nvPr/>
        </p:nvGrpSpPr>
        <p:grpSpPr bwMode="auto">
          <a:xfrm>
            <a:off x="0" y="927100"/>
            <a:ext cx="8991600" cy="4495800"/>
            <a:chOff x="0" y="584"/>
            <a:chExt cx="5664" cy="2832"/>
          </a:xfrm>
        </p:grpSpPr>
        <p:sp>
          <p:nvSpPr>
            <p:cNvPr id="521219" name="AutoShape 3"/>
            <p:cNvSpPr>
              <a:spLocks noChangeArrowheads="1"/>
            </p:cNvSpPr>
            <p:nvPr userDrawn="1"/>
          </p:nvSpPr>
          <p:spPr bwMode="auto">
            <a:xfrm>
              <a:off x="432" y="1304"/>
              <a:ext cx="4656" cy="2112"/>
            </a:xfrm>
            <a:prstGeom prst="roundRect">
              <a:avLst>
                <a:gd name="adj" fmla="val 16667"/>
              </a:avLst>
            </a:prstGeom>
            <a:noFill/>
            <a:ln w="50800">
              <a:solidFill>
                <a:schemeClr val="bg2"/>
              </a:solidFill>
              <a:round/>
              <a:headEnd/>
              <a:tailEnd/>
            </a:ln>
            <a:effectLst/>
          </p:spPr>
          <p:txBody>
            <a:bodyPr wrap="none" anchor="ctr"/>
            <a:lstStyle/>
            <a:p>
              <a:pPr algn="ctr"/>
              <a:endParaRPr lang="en-US" sz="2400">
                <a:solidFill>
                  <a:schemeClr val="tx1"/>
                </a:solidFill>
                <a:latin typeface="Times New Roman" pitchFamily="18" charset="0"/>
              </a:endParaRPr>
            </a:p>
          </p:txBody>
        </p:sp>
        <p:sp>
          <p:nvSpPr>
            <p:cNvPr id="521220" name="Rectangle 4"/>
            <p:cNvSpPr>
              <a:spLocks noChangeArrowheads="1"/>
            </p:cNvSpPr>
            <p:nvPr userDrawn="1"/>
          </p:nvSpPr>
          <p:spPr bwMode="blackWhite">
            <a:xfrm>
              <a:off x="144" y="584"/>
              <a:ext cx="4512" cy="624"/>
            </a:xfrm>
            <a:prstGeom prst="rect">
              <a:avLst/>
            </a:prstGeom>
            <a:solidFill>
              <a:schemeClr val="bg1"/>
            </a:solidFill>
            <a:ln w="57150">
              <a:solidFill>
                <a:schemeClr val="bg2"/>
              </a:solidFill>
              <a:miter lim="800000"/>
              <a:headEnd/>
              <a:tailEnd/>
            </a:ln>
            <a:effectLst/>
          </p:spPr>
          <p:txBody>
            <a:bodyPr wrap="none" anchor="ctr"/>
            <a:lstStyle/>
            <a:p>
              <a:pPr algn="ctr"/>
              <a:endParaRPr lang="en-US" sz="2400">
                <a:solidFill>
                  <a:schemeClr val="tx1"/>
                </a:solidFill>
                <a:latin typeface="Times New Roman" pitchFamily="18" charset="0"/>
              </a:endParaRPr>
            </a:p>
          </p:txBody>
        </p:sp>
        <p:sp>
          <p:nvSpPr>
            <p:cNvPr id="521221" name="AutoShape 5"/>
            <p:cNvSpPr>
              <a:spLocks noChangeArrowheads="1"/>
            </p:cNvSpPr>
            <p:nvPr userDrawn="1"/>
          </p:nvSpPr>
          <p:spPr bwMode="blackWhite">
            <a:xfrm>
              <a:off x="0" y="872"/>
              <a:ext cx="5664" cy="1152"/>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4416" y="0"/>
                </a:cxn>
                <a:cxn ang="0">
                  <a:pos x="4917" y="500"/>
                </a:cxn>
                <a:cxn ang="0">
                  <a:pos x="4417" y="1000"/>
                </a:cxn>
                <a:cxn ang="0">
                  <a:pos x="0" y="1000"/>
                </a:cxn>
              </a:cxnLst>
              <a:rect l="T0" t="T1" r="T2" b="T3"/>
              <a:pathLst>
                <a:path w="4917" h="1000">
                  <a:moveTo>
                    <a:pt x="0" y="0"/>
                  </a:moveTo>
                  <a:lnTo>
                    <a:pt x="4416" y="0"/>
                  </a:lnTo>
                  <a:cubicBezTo>
                    <a:pt x="4693" y="0"/>
                    <a:pt x="4917" y="223"/>
                    <a:pt x="4917" y="500"/>
                  </a:cubicBezTo>
                  <a:cubicBezTo>
                    <a:pt x="4917" y="776"/>
                    <a:pt x="4693" y="999"/>
                    <a:pt x="4417" y="1000"/>
                  </a:cubicBezTo>
                  <a:lnTo>
                    <a:pt x="0" y="1000"/>
                  </a:lnTo>
                  <a:close/>
                </a:path>
              </a:pathLst>
            </a:custGeom>
            <a:solidFill>
              <a:schemeClr val="folHlink"/>
            </a:solidFill>
            <a:ln w="9525">
              <a:noFill/>
              <a:miter lim="800000"/>
              <a:headEnd/>
              <a:tailEnd/>
            </a:ln>
          </p:spPr>
          <p:txBody>
            <a:bodyPr/>
            <a:lstStyle/>
            <a:p>
              <a:endParaRPr lang="en-US" sz="2400">
                <a:solidFill>
                  <a:schemeClr val="tx1"/>
                </a:solidFill>
                <a:latin typeface="Times New Roman" pitchFamily="18" charset="0"/>
              </a:endParaRPr>
            </a:p>
          </p:txBody>
        </p:sp>
        <p:sp>
          <p:nvSpPr>
            <p:cNvPr id="521222" name="Line 6"/>
            <p:cNvSpPr>
              <a:spLocks noChangeShapeType="1"/>
            </p:cNvSpPr>
            <p:nvPr userDrawn="1"/>
          </p:nvSpPr>
          <p:spPr bwMode="auto">
            <a:xfrm>
              <a:off x="0" y="1928"/>
              <a:ext cx="5232" cy="0"/>
            </a:xfrm>
            <a:prstGeom prst="line">
              <a:avLst/>
            </a:prstGeom>
            <a:noFill/>
            <a:ln w="50800">
              <a:solidFill>
                <a:schemeClr val="bg1"/>
              </a:solidFill>
              <a:round/>
              <a:headEnd/>
              <a:tailEnd/>
            </a:ln>
            <a:effectLst/>
          </p:spPr>
          <p:txBody>
            <a:bodyPr/>
            <a:lstStyle/>
            <a:p>
              <a:endParaRPr lang="en-US"/>
            </a:p>
          </p:txBody>
        </p:sp>
      </p:grpSp>
      <p:sp>
        <p:nvSpPr>
          <p:cNvPr id="521223" name="Rectangle 7"/>
          <p:cNvSpPr>
            <a:spLocks noGrp="1" noChangeArrowheads="1"/>
          </p:cNvSpPr>
          <p:nvPr>
            <p:ph type="ctrTitle"/>
          </p:nvPr>
        </p:nvSpPr>
        <p:spPr>
          <a:xfrm>
            <a:off x="228600" y="1427163"/>
            <a:ext cx="8077200" cy="1609725"/>
          </a:xfrm>
        </p:spPr>
        <p:txBody>
          <a:bodyPr/>
          <a:lstStyle>
            <a:lvl1pPr>
              <a:defRPr sz="4600"/>
            </a:lvl1pPr>
          </a:lstStyle>
          <a:p>
            <a:r>
              <a:rPr lang="en-US"/>
              <a:t>Click to edit Master title style</a:t>
            </a:r>
          </a:p>
        </p:txBody>
      </p:sp>
      <p:sp>
        <p:nvSpPr>
          <p:cNvPr id="521224" name="Rectangle 8"/>
          <p:cNvSpPr>
            <a:spLocks noGrp="1" noChangeArrowheads="1"/>
          </p:cNvSpPr>
          <p:nvPr>
            <p:ph type="subTitle" idx="1"/>
          </p:nvPr>
        </p:nvSpPr>
        <p:spPr>
          <a:xfrm>
            <a:off x="1066800" y="3441700"/>
            <a:ext cx="6629400" cy="1676400"/>
          </a:xfrm>
        </p:spPr>
        <p:txBody>
          <a:bodyPr/>
          <a:lstStyle>
            <a:lvl1pPr marL="0" indent="0">
              <a:buFont typeface="Wingdings" pitchFamily="2" charset="2"/>
              <a:buNone/>
              <a:defRPr/>
            </a:lvl1pPr>
          </a:lstStyle>
          <a:p>
            <a:r>
              <a:rPr lang="en-US"/>
              <a:t>Click to edit Master subtitle style</a:t>
            </a:r>
          </a:p>
        </p:txBody>
      </p:sp>
      <p:sp>
        <p:nvSpPr>
          <p:cNvPr id="521225" name="Rectangle 9"/>
          <p:cNvSpPr>
            <a:spLocks noGrp="1" noChangeArrowheads="1"/>
          </p:cNvSpPr>
          <p:nvPr>
            <p:ph type="dt" sz="half" idx="2"/>
          </p:nvPr>
        </p:nvSpPr>
        <p:spPr>
          <a:xfrm>
            <a:off x="457200" y="6248400"/>
            <a:ext cx="2133600" cy="471488"/>
          </a:xfrm>
        </p:spPr>
        <p:txBody>
          <a:bodyPr/>
          <a:lstStyle>
            <a:lvl1pPr>
              <a:defRPr/>
            </a:lvl1pPr>
          </a:lstStyle>
          <a:p>
            <a:endParaRPr lang="en-US"/>
          </a:p>
        </p:txBody>
      </p:sp>
      <p:sp>
        <p:nvSpPr>
          <p:cNvPr id="521226" name="Rectangle 10"/>
          <p:cNvSpPr>
            <a:spLocks noGrp="1" noChangeArrowheads="1"/>
          </p:cNvSpPr>
          <p:nvPr>
            <p:ph type="ftr" sz="quarter" idx="3"/>
          </p:nvPr>
        </p:nvSpPr>
        <p:spPr>
          <a:xfrm>
            <a:off x="3124200" y="6253163"/>
            <a:ext cx="2895600" cy="457200"/>
          </a:xfrm>
        </p:spPr>
        <p:txBody>
          <a:bodyPr/>
          <a:lstStyle>
            <a:lvl1pPr>
              <a:defRPr/>
            </a:lvl1pPr>
          </a:lstStyle>
          <a:p>
            <a:r>
              <a:rPr lang="en-US"/>
              <a:t>Copyright (c) SVAM Intl Inc,2010</a:t>
            </a:r>
          </a:p>
        </p:txBody>
      </p:sp>
      <p:sp>
        <p:nvSpPr>
          <p:cNvPr id="521227" name="Rectangle 11"/>
          <p:cNvSpPr>
            <a:spLocks noGrp="1" noChangeArrowheads="1"/>
          </p:cNvSpPr>
          <p:nvPr>
            <p:ph type="sldNum" sz="quarter" idx="4"/>
          </p:nvPr>
        </p:nvSpPr>
        <p:spPr>
          <a:xfrm>
            <a:off x="6553200" y="6248400"/>
            <a:ext cx="2133600" cy="471488"/>
          </a:xfrm>
        </p:spPr>
        <p:txBody>
          <a:bodyPr/>
          <a:lstStyle>
            <a:lvl1pPr>
              <a:defRPr/>
            </a:lvl1pPr>
          </a:lstStyle>
          <a:p>
            <a:fld id="{C7915830-1E48-4133-85CD-9F954DC93C4A}" type="slidenum">
              <a:rPr lang="en-US"/>
              <a:pPr/>
              <a:t>‹#›</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521223"/>
                                        </p:tgtEl>
                                        <p:attrNameLst>
                                          <p:attrName>style.visibility</p:attrName>
                                        </p:attrNameLst>
                                      </p:cBhvr>
                                      <p:to>
                                        <p:strVal val="visible"/>
                                      </p:to>
                                    </p:set>
                                    <p:anim calcmode="lin" valueType="num">
                                      <p:cBhvr>
                                        <p:cTn id="7" dur="500" fill="hold"/>
                                        <p:tgtEl>
                                          <p:spTgt spid="521223"/>
                                        </p:tgtEl>
                                        <p:attrNameLst>
                                          <p:attrName>ppt_w</p:attrName>
                                        </p:attrNameLst>
                                      </p:cBhvr>
                                      <p:tavLst>
                                        <p:tav tm="0">
                                          <p:val>
                                            <p:fltVal val="0"/>
                                          </p:val>
                                        </p:tav>
                                        <p:tav tm="100000">
                                          <p:val>
                                            <p:strVal val="#ppt_w"/>
                                          </p:val>
                                        </p:tav>
                                      </p:tavLst>
                                    </p:anim>
                                    <p:anim calcmode="lin" valueType="num">
                                      <p:cBhvr>
                                        <p:cTn id="8" dur="500" fill="hold"/>
                                        <p:tgtEl>
                                          <p:spTgt spid="521223"/>
                                        </p:tgtEl>
                                        <p:attrNameLst>
                                          <p:attrName>ppt_h</p:attrName>
                                        </p:attrNameLst>
                                      </p:cBhvr>
                                      <p:tavLst>
                                        <p:tav tm="0">
                                          <p:val>
                                            <p:fltVal val="0"/>
                                          </p:val>
                                        </p:tav>
                                        <p:tav tm="100000">
                                          <p:val>
                                            <p:strVal val="#ppt_h"/>
                                          </p:val>
                                        </p:tav>
                                      </p:tavLst>
                                    </p:anim>
                                    <p:animEffect transition="in" filter="fade">
                                      <p:cBhvr>
                                        <p:cTn id="9" dur="500"/>
                                        <p:tgtEl>
                                          <p:spTgt spid="521223"/>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21224">
                                            <p:txEl>
                                              <p:pRg st="0" end="0"/>
                                            </p:txEl>
                                          </p:spTgt>
                                        </p:tgtEl>
                                        <p:attrNameLst>
                                          <p:attrName>style.visibility</p:attrName>
                                        </p:attrNameLst>
                                      </p:cBhvr>
                                      <p:to>
                                        <p:strVal val="visible"/>
                                      </p:to>
                                    </p:set>
                                    <p:animEffect transition="in" filter="fade">
                                      <p:cBhvr>
                                        <p:cTn id="14" dur="1000">
                                          <p:stCondLst>
                                            <p:cond delay="0"/>
                                          </p:stCondLst>
                                        </p:cTn>
                                        <p:tgtEl>
                                          <p:spTgt spid="5212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1223" grpId="0"/>
      <p:bldP spid="521224" grpId="0" build="p">
        <p:tmplLst>
          <p:tmpl lvl="1">
            <p:tnLst>
              <p:par>
                <p:cTn presetID="10" presetClass="entr" presetSubtype="0" fill="hold" nodeType="clickEffect">
                  <p:stCondLst>
                    <p:cond delay="0"/>
                  </p:stCondLst>
                  <p:childTnLst>
                    <p:set>
                      <p:cBhvr>
                        <p:cTn dur="1" fill="hold">
                          <p:stCondLst>
                            <p:cond delay="0"/>
                          </p:stCondLst>
                        </p:cTn>
                        <p:tgtEl>
                          <p:spTgt spid="521224"/>
                        </p:tgtEl>
                        <p:attrNameLst>
                          <p:attrName>style.visibility</p:attrName>
                        </p:attrNameLst>
                      </p:cBhvr>
                      <p:to>
                        <p:strVal val="visible"/>
                      </p:to>
                    </p:set>
                    <p:animEffect transition="in" filter="fade">
                      <p:cBhvr>
                        <p:cTn dur="1000">
                          <p:stCondLst>
                            <p:cond delay="0"/>
                          </p:stCondLst>
                        </p:cTn>
                        <p:tgtEl>
                          <p:spTgt spid="521224"/>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Copyright (c) SVAM Intl Inc,2010</a:t>
            </a:r>
          </a:p>
        </p:txBody>
      </p:sp>
      <p:sp>
        <p:nvSpPr>
          <p:cNvPr id="6" name="Slide Number Placeholder 5"/>
          <p:cNvSpPr>
            <a:spLocks noGrp="1"/>
          </p:cNvSpPr>
          <p:nvPr>
            <p:ph type="sldNum" sz="quarter" idx="12"/>
          </p:nvPr>
        </p:nvSpPr>
        <p:spPr/>
        <p:txBody>
          <a:bodyPr/>
          <a:lstStyle>
            <a:lvl1pPr>
              <a:defRPr/>
            </a:lvl1pPr>
          </a:lstStyle>
          <a:p>
            <a:fld id="{F873C424-94A4-42CF-A97B-DD8B8278439C}"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228600"/>
            <a:ext cx="2084387"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5263" y="228600"/>
            <a:ext cx="61023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Copyright (c) SVAM Intl Inc,2010</a:t>
            </a:r>
          </a:p>
        </p:txBody>
      </p:sp>
      <p:sp>
        <p:nvSpPr>
          <p:cNvPr id="6" name="Slide Number Placeholder 5"/>
          <p:cNvSpPr>
            <a:spLocks noGrp="1"/>
          </p:cNvSpPr>
          <p:nvPr>
            <p:ph type="sldNum" sz="quarter" idx="12"/>
          </p:nvPr>
        </p:nvSpPr>
        <p:spPr/>
        <p:txBody>
          <a:bodyPr/>
          <a:lstStyle>
            <a:lvl1pPr>
              <a:defRPr/>
            </a:lvl1pPr>
          </a:lstStyle>
          <a:p>
            <a:fld id="{DBBC7D12-5B67-440E-81F7-A018974597B7}" type="slidenum">
              <a:rPr lang="en-US"/>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95263" y="228600"/>
            <a:ext cx="8015287" cy="9144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38862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38862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r>
              <a:rPr lang="en-US"/>
              <a:t>Copyright (c) SVAM Intl Inc,2010</a:t>
            </a:r>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F0D5EC03-AF5F-43A3-9641-9A2EAA32D2D8}" type="slidenum">
              <a:rPr lang="en-US"/>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gradFill rotWithShape="0">
          <a:gsLst>
            <a:gs pos="0">
              <a:schemeClr val="bg1"/>
            </a:gs>
            <a:gs pos="100000">
              <a:schemeClr val="bg1">
                <a:gamma/>
                <a:shade val="48627"/>
                <a:invGamma/>
              </a:schemeClr>
            </a:gs>
          </a:gsLst>
          <a:lin ang="2700000" scaled="1"/>
        </a:gradFill>
        <a:effectLst/>
      </p:bgPr>
    </p:bg>
    <p:spTree>
      <p:nvGrpSpPr>
        <p:cNvPr id="1" name=""/>
        <p:cNvGrpSpPr/>
        <p:nvPr/>
      </p:nvGrpSpPr>
      <p:grpSpPr>
        <a:xfrm>
          <a:off x="0" y="0"/>
          <a:ext cx="0" cy="0"/>
          <a:chOff x="0" y="0"/>
          <a:chExt cx="0" cy="0"/>
        </a:xfrm>
      </p:grpSpPr>
      <p:grpSp>
        <p:nvGrpSpPr>
          <p:cNvPr id="572418" name="Group 2"/>
          <p:cNvGrpSpPr>
            <a:grpSpLocks/>
          </p:cNvGrpSpPr>
          <p:nvPr/>
        </p:nvGrpSpPr>
        <p:grpSpPr bwMode="auto">
          <a:xfrm>
            <a:off x="-498475" y="1311275"/>
            <a:ext cx="10429875" cy="5908675"/>
            <a:chOff x="-313" y="824"/>
            <a:chExt cx="6570" cy="3722"/>
          </a:xfrm>
        </p:grpSpPr>
        <p:sp>
          <p:nvSpPr>
            <p:cNvPr id="572419"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20"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21"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22"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23"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24"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25"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26"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27"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28"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29"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30"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31"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32"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33"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endParaRPr lang="en-US" sz="1800">
                <a:solidFill>
                  <a:schemeClr val="tx1"/>
                </a:solidFill>
              </a:endParaRPr>
            </a:p>
          </p:txBody>
        </p:sp>
        <p:sp>
          <p:nvSpPr>
            <p:cNvPr id="572434"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endParaRPr lang="en-US" sz="1800">
                <a:solidFill>
                  <a:schemeClr val="tx1"/>
                </a:solidFill>
              </a:endParaRPr>
            </a:p>
          </p:txBody>
        </p:sp>
        <p:sp>
          <p:nvSpPr>
            <p:cNvPr id="572435"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a:endParaRPr lang="en-US" sz="1800">
                <a:solidFill>
                  <a:schemeClr val="tx1"/>
                </a:solidFill>
              </a:endParaRPr>
            </a:p>
          </p:txBody>
        </p:sp>
        <p:sp>
          <p:nvSpPr>
            <p:cNvPr id="572436"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endParaRPr lang="en-US" sz="1800">
                <a:solidFill>
                  <a:schemeClr val="tx1"/>
                </a:solidFill>
              </a:endParaRPr>
            </a:p>
          </p:txBody>
        </p:sp>
        <p:sp>
          <p:nvSpPr>
            <p:cNvPr id="572437"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endParaRPr lang="en-US" sz="1800">
                <a:solidFill>
                  <a:schemeClr val="tx1"/>
                </a:solidFill>
              </a:endParaRPr>
            </a:p>
          </p:txBody>
        </p:sp>
        <p:sp>
          <p:nvSpPr>
            <p:cNvPr id="572438"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a:endParaRPr lang="en-US" sz="1800">
                <a:solidFill>
                  <a:schemeClr val="tx1"/>
                </a:solidFill>
              </a:endParaRPr>
            </a:p>
          </p:txBody>
        </p:sp>
        <p:sp>
          <p:nvSpPr>
            <p:cNvPr id="572439"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a:endParaRPr lang="en-US" sz="1800">
                <a:solidFill>
                  <a:schemeClr val="tx1"/>
                </a:solidFill>
              </a:endParaRPr>
            </a:p>
          </p:txBody>
        </p:sp>
        <p:sp>
          <p:nvSpPr>
            <p:cNvPr id="572440"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a:endParaRPr lang="en-US" sz="1800">
                <a:solidFill>
                  <a:schemeClr val="tx1"/>
                </a:solidFill>
              </a:endParaRPr>
            </a:p>
          </p:txBody>
        </p:sp>
        <p:sp>
          <p:nvSpPr>
            <p:cNvPr id="572441"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42"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en-US" sz="1800">
                <a:solidFill>
                  <a:schemeClr val="tx1"/>
                </a:solidFill>
              </a:endParaRPr>
            </a:p>
          </p:txBody>
        </p:sp>
        <p:sp>
          <p:nvSpPr>
            <p:cNvPr id="572443"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en-US" sz="1800">
                <a:solidFill>
                  <a:schemeClr val="tx1"/>
                </a:solidFill>
              </a:endParaRPr>
            </a:p>
          </p:txBody>
        </p:sp>
        <p:sp>
          <p:nvSpPr>
            <p:cNvPr id="572444"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en-US" sz="1800">
                <a:solidFill>
                  <a:schemeClr val="tx1"/>
                </a:solidFill>
              </a:endParaRPr>
            </a:p>
          </p:txBody>
        </p:sp>
        <p:sp>
          <p:nvSpPr>
            <p:cNvPr id="572445"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a:endParaRPr lang="en-US" sz="1800">
                <a:solidFill>
                  <a:schemeClr val="tx1"/>
                </a:solidFill>
              </a:endParaRPr>
            </a:p>
          </p:txBody>
        </p:sp>
        <p:sp>
          <p:nvSpPr>
            <p:cNvPr id="572446"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47"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48"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49"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50"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a:endParaRPr lang="en-US" sz="1800">
                <a:solidFill>
                  <a:schemeClr val="tx1"/>
                </a:solidFill>
              </a:endParaRPr>
            </a:p>
          </p:txBody>
        </p:sp>
        <p:sp>
          <p:nvSpPr>
            <p:cNvPr id="572451"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2452"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2453"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2454"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2455"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2456"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2457"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2458"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2459"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2460"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2461"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2462"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2463"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2464"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2465"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2466"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2467"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2468"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572469"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572470"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2471"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2472"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2473"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2474"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2475"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2476"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2477"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2478"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2479"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2480"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481"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482"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483"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2484"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2485"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2486"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2487"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2488"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2489"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490"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491"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492"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493"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2494"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495"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496"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497"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498"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2499"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2500"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01"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2502"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2503"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2504"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505"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506"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507"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508"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2509"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2510"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2511"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2512"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2513"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2514"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2515"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2516"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2517"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2518"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2519"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2520"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2521"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2522"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72523"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72524"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2525"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2526"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2527"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2528"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2529"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2530"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531"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532"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2533"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2534"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535"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2536"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37"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38"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39"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2540"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2541"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2542"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2543"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544"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2545"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2546"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47"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48"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49"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50"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51"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52"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53"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2554"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2555"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2556"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557"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2558"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2559"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2560"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2561"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2562"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2563"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2564"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2565"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66"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2567"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2568"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69"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70"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71"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72"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73"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74"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75"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76"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77"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78"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79"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80"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81"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82"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83"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84"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2585"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2586"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2587"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2588"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89"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90"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91"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92"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93"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94"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95"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96"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597"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2598"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2599"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2600"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2601"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2602"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2603"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2604"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2605"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en-US"/>
            </a:p>
          </p:txBody>
        </p:sp>
        <p:sp>
          <p:nvSpPr>
            <p:cNvPr id="572606"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2607"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2608"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2609"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72610"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72611"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72612"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72613"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72614"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572615"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572616"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72617"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72618"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572619"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72620"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72621"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572622"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72623"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72624"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72625"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72626"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72627"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en-US"/>
            </a:p>
          </p:txBody>
        </p:sp>
        <p:sp>
          <p:nvSpPr>
            <p:cNvPr id="572628"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en-US"/>
            </a:p>
          </p:txBody>
        </p:sp>
        <p:sp>
          <p:nvSpPr>
            <p:cNvPr id="572629"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72630"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2631"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2632"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2633"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grpSp>
      <p:sp>
        <p:nvSpPr>
          <p:cNvPr id="572634"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r>
              <a:rPr lang="en-US"/>
              <a:t>Click to edit Master title style</a:t>
            </a:r>
          </a:p>
        </p:txBody>
      </p:sp>
      <p:sp>
        <p:nvSpPr>
          <p:cNvPr id="572635"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572636" name="Rectangle 220"/>
          <p:cNvSpPr>
            <a:spLocks noGrp="1" noChangeArrowheads="1"/>
          </p:cNvSpPr>
          <p:nvPr>
            <p:ph type="dt" sz="quarter" idx="2"/>
          </p:nvPr>
        </p:nvSpPr>
        <p:spPr/>
        <p:txBody>
          <a:bodyPr/>
          <a:lstStyle>
            <a:lvl1pPr>
              <a:defRPr/>
            </a:lvl1pPr>
          </a:lstStyle>
          <a:p>
            <a:endParaRPr lang="en-US"/>
          </a:p>
        </p:txBody>
      </p:sp>
      <p:sp>
        <p:nvSpPr>
          <p:cNvPr id="572637" name="Rectangle 221"/>
          <p:cNvSpPr>
            <a:spLocks noGrp="1" noChangeArrowheads="1"/>
          </p:cNvSpPr>
          <p:nvPr>
            <p:ph type="ftr" sz="quarter" idx="3"/>
          </p:nvPr>
        </p:nvSpPr>
        <p:spPr>
          <a:xfrm>
            <a:off x="3124200" y="6248400"/>
            <a:ext cx="2895600" cy="457200"/>
          </a:xfrm>
        </p:spPr>
        <p:txBody>
          <a:bodyPr/>
          <a:lstStyle>
            <a:lvl1pPr>
              <a:defRPr/>
            </a:lvl1pPr>
          </a:lstStyle>
          <a:p>
            <a:r>
              <a:rPr lang="en-US"/>
              <a:t>Copyright (c) SVAM Intl Inc,2010</a:t>
            </a:r>
          </a:p>
        </p:txBody>
      </p:sp>
      <p:sp>
        <p:nvSpPr>
          <p:cNvPr id="572638" name="Rectangle 222"/>
          <p:cNvSpPr>
            <a:spLocks noGrp="1" noChangeArrowheads="1"/>
          </p:cNvSpPr>
          <p:nvPr>
            <p:ph type="sldNum" sz="quarter" idx="4"/>
          </p:nvPr>
        </p:nvSpPr>
        <p:spPr/>
        <p:txBody>
          <a:bodyPr/>
          <a:lstStyle>
            <a:lvl1pPr>
              <a:defRPr/>
            </a:lvl1pPr>
          </a:lstStyle>
          <a:p>
            <a:fld id="{6C7771DA-980E-4832-A265-3D4A4B7DFCF0}" type="slidenum">
              <a:rPr lang="en-US"/>
              <a:pPr/>
              <a:t>‹#›</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572634"/>
                                        </p:tgtEl>
                                        <p:attrNameLst>
                                          <p:attrName>style.visibility</p:attrName>
                                        </p:attrNameLst>
                                      </p:cBhvr>
                                      <p:to>
                                        <p:strVal val="visible"/>
                                      </p:to>
                                    </p:set>
                                    <p:anim calcmode="lin" valueType="num">
                                      <p:cBhvr>
                                        <p:cTn id="7" dur="500" fill="hold"/>
                                        <p:tgtEl>
                                          <p:spTgt spid="572634"/>
                                        </p:tgtEl>
                                        <p:attrNameLst>
                                          <p:attrName>ppt_w</p:attrName>
                                        </p:attrNameLst>
                                      </p:cBhvr>
                                      <p:tavLst>
                                        <p:tav tm="0">
                                          <p:val>
                                            <p:fltVal val="0"/>
                                          </p:val>
                                        </p:tav>
                                        <p:tav tm="100000">
                                          <p:val>
                                            <p:strVal val="#ppt_w"/>
                                          </p:val>
                                        </p:tav>
                                      </p:tavLst>
                                    </p:anim>
                                    <p:anim calcmode="lin" valueType="num">
                                      <p:cBhvr>
                                        <p:cTn id="8" dur="500" fill="hold"/>
                                        <p:tgtEl>
                                          <p:spTgt spid="572634"/>
                                        </p:tgtEl>
                                        <p:attrNameLst>
                                          <p:attrName>ppt_h</p:attrName>
                                        </p:attrNameLst>
                                      </p:cBhvr>
                                      <p:tavLst>
                                        <p:tav tm="0">
                                          <p:val>
                                            <p:fltVal val="0"/>
                                          </p:val>
                                        </p:tav>
                                        <p:tav tm="100000">
                                          <p:val>
                                            <p:strVal val="#ppt_h"/>
                                          </p:val>
                                        </p:tav>
                                      </p:tavLst>
                                    </p:anim>
                                    <p:animEffect transition="in" filter="fade">
                                      <p:cBhvr>
                                        <p:cTn id="9" dur="500"/>
                                        <p:tgtEl>
                                          <p:spTgt spid="57263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72635">
                                            <p:txEl>
                                              <p:pRg st="0" end="0"/>
                                            </p:txEl>
                                          </p:spTgt>
                                        </p:tgtEl>
                                        <p:attrNameLst>
                                          <p:attrName>style.visibility</p:attrName>
                                        </p:attrNameLst>
                                      </p:cBhvr>
                                      <p:to>
                                        <p:strVal val="visible"/>
                                      </p:to>
                                    </p:set>
                                    <p:animEffect transition="in" filter="fade">
                                      <p:cBhvr>
                                        <p:cTn id="14" dur="1000">
                                          <p:stCondLst>
                                            <p:cond delay="0"/>
                                          </p:stCondLst>
                                        </p:cTn>
                                        <p:tgtEl>
                                          <p:spTgt spid="5726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2634" grpId="0"/>
      <p:bldP spid="572635" grpId="0" build="p">
        <p:tmplLst>
          <p:tmpl lvl="1">
            <p:tnLst>
              <p:par>
                <p:cTn presetID="10" presetClass="entr" presetSubtype="0" fill="hold" nodeType="clickEffect">
                  <p:stCondLst>
                    <p:cond delay="0"/>
                  </p:stCondLst>
                  <p:childTnLst>
                    <p:set>
                      <p:cBhvr>
                        <p:cTn dur="1" fill="hold">
                          <p:stCondLst>
                            <p:cond delay="0"/>
                          </p:stCondLst>
                        </p:cTn>
                        <p:tgtEl>
                          <p:spTgt spid="572635"/>
                        </p:tgtEl>
                        <p:attrNameLst>
                          <p:attrName>style.visibility</p:attrName>
                        </p:attrNameLst>
                      </p:cBhvr>
                      <p:to>
                        <p:strVal val="visible"/>
                      </p:to>
                    </p:set>
                    <p:animEffect transition="in" filter="fade">
                      <p:cBhvr>
                        <p:cTn dur="1000">
                          <p:stCondLst>
                            <p:cond delay="0"/>
                          </p:stCondLst>
                        </p:cTn>
                        <p:tgtEl>
                          <p:spTgt spid="572635"/>
                        </p:tgtEl>
                      </p:cBhvr>
                    </p:animEffect>
                  </p:childTnLst>
                </p:cTn>
              </p:par>
            </p:tnLst>
          </p:tmpl>
        </p:tmplLst>
      </p:bldP>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2D0BE640-25C9-4DBC-B0C8-F5A40AA0EA34}"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r>
              <a:rPr lang="en-US"/>
              <a:t>Copyright (c) SVAM Intl Inc,2010</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33BE40BD-17A2-405A-A1D0-F9635F67A9AB}"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r>
              <a:rPr lang="en-US"/>
              <a:t>Copyright (c) SVAM Intl Inc,2010</a:t>
            </a: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06D1E584-F0D5-4F62-A041-38A74F5EAEBA}" type="slidenum">
              <a:rPr lang="en-US"/>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r>
              <a:rPr lang="en-US"/>
              <a:t>Copyright (c) SVAM Intl Inc,2010</a:t>
            </a: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A07667AB-45FC-432D-846E-8DACE955D460}" type="slidenum">
              <a:rPr lang="en-US"/>
              <a:pPr/>
              <a:t>‹#›</a:t>
            </a:fld>
            <a:endParaRPr lang="en-US"/>
          </a:p>
        </p:txBody>
      </p:sp>
      <p:sp>
        <p:nvSpPr>
          <p:cNvPr id="8" name="Date Placeholder 7"/>
          <p:cNvSpPr>
            <a:spLocks noGrp="1"/>
          </p:cNvSpPr>
          <p:nvPr>
            <p:ph type="dt" sz="half" idx="11"/>
          </p:nvPr>
        </p:nvSpPr>
        <p:spPr/>
        <p:txBody>
          <a:bodyPr/>
          <a:lstStyle>
            <a:lvl1pPr>
              <a:defRPr/>
            </a:lvl1pPr>
          </a:lstStyle>
          <a:p>
            <a:endParaRPr lang="en-US"/>
          </a:p>
        </p:txBody>
      </p:sp>
      <p:sp>
        <p:nvSpPr>
          <p:cNvPr id="9" name="Footer Placeholder 8"/>
          <p:cNvSpPr>
            <a:spLocks noGrp="1"/>
          </p:cNvSpPr>
          <p:nvPr>
            <p:ph type="ftr" sz="quarter" idx="12"/>
          </p:nvPr>
        </p:nvSpPr>
        <p:spPr/>
        <p:txBody>
          <a:bodyPr/>
          <a:lstStyle>
            <a:lvl1pPr>
              <a:defRPr/>
            </a:lvl1pPr>
          </a:lstStyle>
          <a:p>
            <a:r>
              <a:rPr lang="en-US"/>
              <a:t>Copyright (c) SVAM Intl Inc,2010</a:t>
            </a: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A0CDD45E-8F34-4924-B5CC-9C92FDD4CFD2}" type="slidenum">
              <a:rPr lang="en-US"/>
              <a:pPr/>
              <a:t>‹#›</a:t>
            </a:fld>
            <a:endParaRPr lang="en-US"/>
          </a:p>
        </p:txBody>
      </p:sp>
      <p:sp>
        <p:nvSpPr>
          <p:cNvPr id="4" name="Date Placeholder 3"/>
          <p:cNvSpPr>
            <a:spLocks noGrp="1"/>
          </p:cNvSpPr>
          <p:nvPr>
            <p:ph type="dt" sz="half" idx="11"/>
          </p:nvPr>
        </p:nvSpPr>
        <p:spPr/>
        <p:txBody>
          <a:bodyPr/>
          <a:lstStyle>
            <a:lvl1pPr>
              <a:defRPr/>
            </a:lvl1pPr>
          </a:lstStyle>
          <a:p>
            <a:endParaRPr lang="en-US"/>
          </a:p>
        </p:txBody>
      </p:sp>
      <p:sp>
        <p:nvSpPr>
          <p:cNvPr id="5" name="Footer Placeholder 4"/>
          <p:cNvSpPr>
            <a:spLocks noGrp="1"/>
          </p:cNvSpPr>
          <p:nvPr>
            <p:ph type="ftr" sz="quarter" idx="12"/>
          </p:nvPr>
        </p:nvSpPr>
        <p:spPr/>
        <p:txBody>
          <a:bodyPr/>
          <a:lstStyle>
            <a:lvl1pPr>
              <a:defRPr/>
            </a:lvl1pPr>
          </a:lstStyle>
          <a:p>
            <a:r>
              <a:rPr lang="en-US"/>
              <a:t>Copyright (c) SVAM Intl Inc,2010</a:t>
            </a:r>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48691AD6-14C4-49B8-9D87-49D589716B18}" type="slidenum">
              <a:rPr lang="en-US"/>
              <a:pPr/>
              <a:t>‹#›</a:t>
            </a:fld>
            <a:endParaRPr lang="en-US"/>
          </a:p>
        </p:txBody>
      </p:sp>
      <p:sp>
        <p:nvSpPr>
          <p:cNvPr id="3" name="Date Placeholder 2"/>
          <p:cNvSpPr>
            <a:spLocks noGrp="1"/>
          </p:cNvSpPr>
          <p:nvPr>
            <p:ph type="dt" sz="half" idx="11"/>
          </p:nvPr>
        </p:nvSpPr>
        <p:spPr/>
        <p:txBody>
          <a:bodyPr/>
          <a:lstStyle>
            <a:lvl1pPr>
              <a:defRPr/>
            </a:lvl1pPr>
          </a:lstStyle>
          <a:p>
            <a:endParaRPr lang="en-US"/>
          </a:p>
        </p:txBody>
      </p:sp>
      <p:sp>
        <p:nvSpPr>
          <p:cNvPr id="4" name="Footer Placeholder 3"/>
          <p:cNvSpPr>
            <a:spLocks noGrp="1"/>
          </p:cNvSpPr>
          <p:nvPr>
            <p:ph type="ftr" sz="quarter" idx="12"/>
          </p:nvPr>
        </p:nvSpPr>
        <p:spPr/>
        <p:txBody>
          <a:bodyPr/>
          <a:lstStyle>
            <a:lvl1pPr>
              <a:defRPr/>
            </a:lvl1pPr>
          </a:lstStyle>
          <a:p>
            <a:r>
              <a:rPr lang="en-US"/>
              <a:t>Copyright (c) SVAM Intl Inc,2010</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Copyright (c) SVAM Intl Inc,2010</a:t>
            </a:r>
          </a:p>
        </p:txBody>
      </p:sp>
      <p:sp>
        <p:nvSpPr>
          <p:cNvPr id="6" name="Slide Number Placeholder 5"/>
          <p:cNvSpPr>
            <a:spLocks noGrp="1"/>
          </p:cNvSpPr>
          <p:nvPr>
            <p:ph type="sldNum" sz="quarter" idx="12"/>
          </p:nvPr>
        </p:nvSpPr>
        <p:spPr/>
        <p:txBody>
          <a:bodyPr/>
          <a:lstStyle>
            <a:lvl1pPr>
              <a:defRPr/>
            </a:lvl1pPr>
          </a:lstStyle>
          <a:p>
            <a:fld id="{1EF6F7AD-844C-476D-B02F-6ED4EF17A647}" type="slidenum">
              <a:rPr lang="en-US"/>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87CF49B4-E4CF-4943-BB29-D213D21BB306}" type="slidenum">
              <a:rPr lang="en-US"/>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r>
              <a:rPr lang="en-US"/>
              <a:t>Copyright (c) SVAM Intl Inc,2010</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C1F59004-FACC-4EC4-9F42-7E0F449D9177}" type="slidenum">
              <a:rPr lang="en-US"/>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r>
              <a:rPr lang="en-US"/>
              <a:t>Copyright (c) SVAM Intl Inc,2010</a:t>
            </a: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991F5872-87A4-426C-AF95-77EC7491E101}"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r>
              <a:rPr lang="en-US"/>
              <a:t>Copyright (c) SVAM Intl Inc,2010</a:t>
            </a:r>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94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9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FD2CFD2-3B9C-412D-8FB7-25A49F2393CC}"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r>
              <a:rPr lang="en-US"/>
              <a:t>Copyright (c) SVAM Intl Inc,2010</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Copyright (c) SVAM Intl Inc,2010</a:t>
            </a:r>
          </a:p>
        </p:txBody>
      </p:sp>
      <p:sp>
        <p:nvSpPr>
          <p:cNvPr id="6" name="Slide Number Placeholder 5"/>
          <p:cNvSpPr>
            <a:spLocks noGrp="1"/>
          </p:cNvSpPr>
          <p:nvPr>
            <p:ph type="sldNum" sz="quarter" idx="12"/>
          </p:nvPr>
        </p:nvSpPr>
        <p:spPr/>
        <p:txBody>
          <a:bodyPr/>
          <a:lstStyle>
            <a:lvl1pPr>
              <a:defRPr/>
            </a:lvl1pPr>
          </a:lstStyle>
          <a:p>
            <a:fld id="{70D7A8C6-CBA5-4A37-82B3-8E5DBCDBAF00}"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Copyright (c) SVAM Intl Inc,2010</a:t>
            </a:r>
          </a:p>
        </p:txBody>
      </p:sp>
      <p:sp>
        <p:nvSpPr>
          <p:cNvPr id="7" name="Slide Number Placeholder 6"/>
          <p:cNvSpPr>
            <a:spLocks noGrp="1"/>
          </p:cNvSpPr>
          <p:nvPr>
            <p:ph type="sldNum" sz="quarter" idx="12"/>
          </p:nvPr>
        </p:nvSpPr>
        <p:spPr/>
        <p:txBody>
          <a:bodyPr/>
          <a:lstStyle>
            <a:lvl1pPr>
              <a:defRPr/>
            </a:lvl1pPr>
          </a:lstStyle>
          <a:p>
            <a:fld id="{EB10CCA4-B944-4211-B36B-8BF21ADC7696}"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Copyright (c) SVAM Intl Inc,2010</a:t>
            </a:r>
          </a:p>
        </p:txBody>
      </p:sp>
      <p:sp>
        <p:nvSpPr>
          <p:cNvPr id="9" name="Slide Number Placeholder 8"/>
          <p:cNvSpPr>
            <a:spLocks noGrp="1"/>
          </p:cNvSpPr>
          <p:nvPr>
            <p:ph type="sldNum" sz="quarter" idx="12"/>
          </p:nvPr>
        </p:nvSpPr>
        <p:spPr/>
        <p:txBody>
          <a:bodyPr/>
          <a:lstStyle>
            <a:lvl1pPr>
              <a:defRPr/>
            </a:lvl1pPr>
          </a:lstStyle>
          <a:p>
            <a:fld id="{37BEF338-F527-49A6-96BF-DC7588F3E588}"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Copyright (c) SVAM Intl Inc,2010</a:t>
            </a:r>
          </a:p>
        </p:txBody>
      </p:sp>
      <p:sp>
        <p:nvSpPr>
          <p:cNvPr id="5" name="Slide Number Placeholder 4"/>
          <p:cNvSpPr>
            <a:spLocks noGrp="1"/>
          </p:cNvSpPr>
          <p:nvPr>
            <p:ph type="sldNum" sz="quarter" idx="12"/>
          </p:nvPr>
        </p:nvSpPr>
        <p:spPr/>
        <p:txBody>
          <a:bodyPr/>
          <a:lstStyle>
            <a:lvl1pPr>
              <a:defRPr/>
            </a:lvl1pPr>
          </a:lstStyle>
          <a:p>
            <a:fld id="{C1C80178-1A18-487D-89B8-39540E3DC201}"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Copyright (c) SVAM Intl Inc,2010</a:t>
            </a:r>
          </a:p>
        </p:txBody>
      </p:sp>
      <p:sp>
        <p:nvSpPr>
          <p:cNvPr id="4" name="Slide Number Placeholder 3"/>
          <p:cNvSpPr>
            <a:spLocks noGrp="1"/>
          </p:cNvSpPr>
          <p:nvPr>
            <p:ph type="sldNum" sz="quarter" idx="12"/>
          </p:nvPr>
        </p:nvSpPr>
        <p:spPr/>
        <p:txBody>
          <a:bodyPr/>
          <a:lstStyle>
            <a:lvl1pPr>
              <a:defRPr/>
            </a:lvl1pPr>
          </a:lstStyle>
          <a:p>
            <a:fld id="{9B992D21-9D20-4B9B-B322-8BFF0C3C1347}"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Copyright (c) SVAM Intl Inc,2010</a:t>
            </a:r>
          </a:p>
        </p:txBody>
      </p:sp>
      <p:sp>
        <p:nvSpPr>
          <p:cNvPr id="7" name="Slide Number Placeholder 6"/>
          <p:cNvSpPr>
            <a:spLocks noGrp="1"/>
          </p:cNvSpPr>
          <p:nvPr>
            <p:ph type="sldNum" sz="quarter" idx="12"/>
          </p:nvPr>
        </p:nvSpPr>
        <p:spPr/>
        <p:txBody>
          <a:bodyPr/>
          <a:lstStyle>
            <a:lvl1pPr>
              <a:defRPr/>
            </a:lvl1pPr>
          </a:lstStyle>
          <a:p>
            <a:fld id="{9CCFA5EE-A271-4380-8889-8A895541DAE4}"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Copyright (c) SVAM Intl Inc,2010</a:t>
            </a:r>
          </a:p>
        </p:txBody>
      </p:sp>
      <p:sp>
        <p:nvSpPr>
          <p:cNvPr id="7" name="Slide Number Placeholder 6"/>
          <p:cNvSpPr>
            <a:spLocks noGrp="1"/>
          </p:cNvSpPr>
          <p:nvPr>
            <p:ph type="sldNum" sz="quarter" idx="12"/>
          </p:nvPr>
        </p:nvSpPr>
        <p:spPr/>
        <p:txBody>
          <a:bodyPr/>
          <a:lstStyle>
            <a:lvl1pPr>
              <a:defRPr/>
            </a:lvl1pPr>
          </a:lstStyle>
          <a:p>
            <a:fld id="{E3C1F4FF-77F5-4945-BF47-A1BED95BB290}"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20194" name="Group 2"/>
          <p:cNvGrpSpPr>
            <a:grpSpLocks/>
          </p:cNvGrpSpPr>
          <p:nvPr/>
        </p:nvGrpSpPr>
        <p:grpSpPr bwMode="auto">
          <a:xfrm>
            <a:off x="0" y="152400"/>
            <a:ext cx="8686800" cy="6096000"/>
            <a:chOff x="0" y="96"/>
            <a:chExt cx="5472" cy="3840"/>
          </a:xfrm>
        </p:grpSpPr>
        <p:sp>
          <p:nvSpPr>
            <p:cNvPr id="520195"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ffectLst/>
          </p:spPr>
          <p:txBody>
            <a:bodyPr wrap="none" anchor="ctr"/>
            <a:lstStyle/>
            <a:p>
              <a:pPr algn="ctr"/>
              <a:endParaRPr lang="en-US" sz="2400">
                <a:solidFill>
                  <a:schemeClr val="tx1"/>
                </a:solidFill>
                <a:latin typeface="Times New Roman" pitchFamily="18" charset="0"/>
              </a:endParaRPr>
            </a:p>
          </p:txBody>
        </p:sp>
        <p:sp>
          <p:nvSpPr>
            <p:cNvPr id="520196" name="AutoShape 4"/>
            <p:cNvSpPr>
              <a:spLocks noChangeArrowheads="1"/>
            </p:cNvSpPr>
            <p:nvPr/>
          </p:nvSpPr>
          <p:spPr bwMode="blackWhite">
            <a:xfrm>
              <a:off x="0" y="96"/>
              <a:ext cx="5376" cy="768"/>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6499" y="0"/>
                </a:cxn>
                <a:cxn ang="0">
                  <a:pos x="7000" y="500"/>
                </a:cxn>
                <a:cxn ang="0">
                  <a:pos x="6500" y="1000"/>
                </a:cxn>
                <a:cxn ang="0">
                  <a:pos x="0" y="1000"/>
                </a:cxn>
              </a:cxnLst>
              <a:rect l="T0" t="T1" r="T2" b="T3"/>
              <a:pathLst>
                <a:path w="7000" h="1000">
                  <a:moveTo>
                    <a:pt x="0" y="0"/>
                  </a:moveTo>
                  <a:lnTo>
                    <a:pt x="6499" y="0"/>
                  </a:lnTo>
                  <a:cubicBezTo>
                    <a:pt x="6776" y="0"/>
                    <a:pt x="7000" y="223"/>
                    <a:pt x="7000" y="500"/>
                  </a:cubicBezTo>
                  <a:cubicBezTo>
                    <a:pt x="7000" y="776"/>
                    <a:pt x="6776" y="999"/>
                    <a:pt x="6500" y="1000"/>
                  </a:cubicBezTo>
                  <a:lnTo>
                    <a:pt x="0" y="1000"/>
                  </a:lnTo>
                  <a:close/>
                </a:path>
              </a:pathLst>
            </a:custGeom>
            <a:solidFill>
              <a:schemeClr val="folHlink"/>
            </a:solidFill>
            <a:ln w="9525">
              <a:noFill/>
              <a:miter lim="800000"/>
              <a:headEnd/>
              <a:tailEnd/>
            </a:ln>
          </p:spPr>
          <p:txBody>
            <a:bodyPr/>
            <a:lstStyle/>
            <a:p>
              <a:endParaRPr lang="en-US" sz="2400">
                <a:solidFill>
                  <a:schemeClr val="tx1"/>
                </a:solidFill>
                <a:latin typeface="Times New Roman" pitchFamily="18" charset="0"/>
              </a:endParaRPr>
            </a:p>
          </p:txBody>
        </p:sp>
        <p:sp>
          <p:nvSpPr>
            <p:cNvPr id="520197" name="Line 5"/>
            <p:cNvSpPr>
              <a:spLocks noChangeShapeType="1"/>
            </p:cNvSpPr>
            <p:nvPr/>
          </p:nvSpPr>
          <p:spPr bwMode="auto">
            <a:xfrm>
              <a:off x="0" y="768"/>
              <a:ext cx="5088" cy="0"/>
            </a:xfrm>
            <a:prstGeom prst="line">
              <a:avLst/>
            </a:prstGeom>
            <a:noFill/>
            <a:ln w="38100">
              <a:solidFill>
                <a:schemeClr val="bg1"/>
              </a:solidFill>
              <a:round/>
              <a:headEnd/>
              <a:tailEnd/>
            </a:ln>
            <a:effectLst/>
          </p:spPr>
          <p:txBody>
            <a:bodyPr/>
            <a:lstStyle/>
            <a:p>
              <a:endParaRPr lang="en-US"/>
            </a:p>
          </p:txBody>
        </p:sp>
      </p:grpSp>
      <p:sp>
        <p:nvSpPr>
          <p:cNvPr id="520198"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20199"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20200"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endParaRPr lang="en-US"/>
          </a:p>
        </p:txBody>
      </p:sp>
      <p:sp>
        <p:nvSpPr>
          <p:cNvPr id="520201"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solidFill>
                  <a:schemeClr val="tx1"/>
                </a:solidFill>
              </a:defRPr>
            </a:lvl1pPr>
          </a:lstStyle>
          <a:p>
            <a:r>
              <a:rPr lang="en-US"/>
              <a:t>Copyright (c) SVAM Intl Inc,2010</a:t>
            </a:r>
          </a:p>
        </p:txBody>
      </p:sp>
      <p:sp>
        <p:nvSpPr>
          <p:cNvPr id="520202"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Black" pitchFamily="34" charset="0"/>
              </a:defRPr>
            </a:lvl1pPr>
          </a:lstStyle>
          <a:p>
            <a:fld id="{BEB42000-E7B3-4D52-9B64-01989D1E0DA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0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37" r:id="rId12"/>
  </p:sldLayoutIdLs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520198"/>
                                        </p:tgtEl>
                                        <p:attrNameLst>
                                          <p:attrName>style.visibility</p:attrName>
                                        </p:attrNameLst>
                                      </p:cBhvr>
                                      <p:to>
                                        <p:strVal val="visible"/>
                                      </p:to>
                                    </p:set>
                                    <p:anim calcmode="lin" valueType="num">
                                      <p:cBhvr>
                                        <p:cTn id="7" dur="500" fill="hold"/>
                                        <p:tgtEl>
                                          <p:spTgt spid="520198"/>
                                        </p:tgtEl>
                                        <p:attrNameLst>
                                          <p:attrName>ppt_w</p:attrName>
                                        </p:attrNameLst>
                                      </p:cBhvr>
                                      <p:tavLst>
                                        <p:tav tm="0">
                                          <p:val>
                                            <p:fltVal val="0"/>
                                          </p:val>
                                        </p:tav>
                                        <p:tav tm="100000">
                                          <p:val>
                                            <p:strVal val="#ppt_w"/>
                                          </p:val>
                                        </p:tav>
                                      </p:tavLst>
                                    </p:anim>
                                    <p:anim calcmode="lin" valueType="num">
                                      <p:cBhvr>
                                        <p:cTn id="8" dur="500" fill="hold"/>
                                        <p:tgtEl>
                                          <p:spTgt spid="520198"/>
                                        </p:tgtEl>
                                        <p:attrNameLst>
                                          <p:attrName>ppt_h</p:attrName>
                                        </p:attrNameLst>
                                      </p:cBhvr>
                                      <p:tavLst>
                                        <p:tav tm="0">
                                          <p:val>
                                            <p:fltVal val="0"/>
                                          </p:val>
                                        </p:tav>
                                        <p:tav tm="100000">
                                          <p:val>
                                            <p:strVal val="#ppt_h"/>
                                          </p:val>
                                        </p:tav>
                                      </p:tavLst>
                                    </p:anim>
                                    <p:animEffect transition="in" filter="fade">
                                      <p:cBhvr>
                                        <p:cTn id="9" dur="500"/>
                                        <p:tgtEl>
                                          <p:spTgt spid="520198"/>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20199">
                                            <p:txEl>
                                              <p:pRg st="0" end="0"/>
                                            </p:txEl>
                                          </p:spTgt>
                                        </p:tgtEl>
                                        <p:attrNameLst>
                                          <p:attrName>style.visibility</p:attrName>
                                        </p:attrNameLst>
                                      </p:cBhvr>
                                      <p:to>
                                        <p:strVal val="visible"/>
                                      </p:to>
                                    </p:set>
                                    <p:animEffect transition="in" filter="fade">
                                      <p:cBhvr>
                                        <p:cTn id="14" dur="1000">
                                          <p:stCondLst>
                                            <p:cond delay="0"/>
                                          </p:stCondLst>
                                        </p:cTn>
                                        <p:tgtEl>
                                          <p:spTgt spid="520199">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520199">
                                            <p:txEl>
                                              <p:pRg st="1" end="1"/>
                                            </p:txEl>
                                          </p:spTgt>
                                        </p:tgtEl>
                                        <p:attrNameLst>
                                          <p:attrName>style.visibility</p:attrName>
                                        </p:attrNameLst>
                                      </p:cBhvr>
                                      <p:to>
                                        <p:strVal val="visible"/>
                                      </p:to>
                                    </p:set>
                                    <p:animEffect transition="in" filter="fade">
                                      <p:cBhvr>
                                        <p:cTn id="17" dur="1000">
                                          <p:stCondLst>
                                            <p:cond delay="0"/>
                                          </p:stCondLst>
                                        </p:cTn>
                                        <p:tgtEl>
                                          <p:spTgt spid="520199">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20199">
                                            <p:txEl>
                                              <p:pRg st="2" end="2"/>
                                            </p:txEl>
                                          </p:spTgt>
                                        </p:tgtEl>
                                        <p:attrNameLst>
                                          <p:attrName>style.visibility</p:attrName>
                                        </p:attrNameLst>
                                      </p:cBhvr>
                                      <p:to>
                                        <p:strVal val="visible"/>
                                      </p:to>
                                    </p:set>
                                    <p:animEffect transition="in" filter="fade">
                                      <p:cBhvr>
                                        <p:cTn id="20" dur="1000">
                                          <p:stCondLst>
                                            <p:cond delay="0"/>
                                          </p:stCondLst>
                                        </p:cTn>
                                        <p:tgtEl>
                                          <p:spTgt spid="520199">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20199">
                                            <p:txEl>
                                              <p:pRg st="3" end="3"/>
                                            </p:txEl>
                                          </p:spTgt>
                                        </p:tgtEl>
                                        <p:attrNameLst>
                                          <p:attrName>style.visibility</p:attrName>
                                        </p:attrNameLst>
                                      </p:cBhvr>
                                      <p:to>
                                        <p:strVal val="visible"/>
                                      </p:to>
                                    </p:set>
                                    <p:animEffect transition="in" filter="fade">
                                      <p:cBhvr>
                                        <p:cTn id="23" dur="1000">
                                          <p:stCondLst>
                                            <p:cond delay="0"/>
                                          </p:stCondLst>
                                        </p:cTn>
                                        <p:tgtEl>
                                          <p:spTgt spid="520199">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20199">
                                            <p:txEl>
                                              <p:pRg st="4" end="4"/>
                                            </p:txEl>
                                          </p:spTgt>
                                        </p:tgtEl>
                                        <p:attrNameLst>
                                          <p:attrName>style.visibility</p:attrName>
                                        </p:attrNameLst>
                                      </p:cBhvr>
                                      <p:to>
                                        <p:strVal val="visible"/>
                                      </p:to>
                                    </p:set>
                                    <p:animEffect transition="in" filter="fade">
                                      <p:cBhvr>
                                        <p:cTn id="26" dur="1000">
                                          <p:stCondLst>
                                            <p:cond delay="0"/>
                                          </p:stCondLst>
                                        </p:cTn>
                                        <p:tgtEl>
                                          <p:spTgt spid="5201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0198" grpId="0"/>
      <p:bldP spid="520199" grpId="0" build="p">
        <p:tmplLst>
          <p:tmpl lvl="1">
            <p:tnLst>
              <p:par>
                <p:cTn presetID="10" presetClass="entr" presetSubtype="0" fill="hold" nodeType="clickEffect">
                  <p:stCondLst>
                    <p:cond delay="0"/>
                  </p:stCondLst>
                  <p:childTnLst>
                    <p:set>
                      <p:cBhvr>
                        <p:cTn dur="1" fill="hold">
                          <p:stCondLst>
                            <p:cond delay="0"/>
                          </p:stCondLst>
                        </p:cTn>
                        <p:tgtEl>
                          <p:spTgt spid="520199"/>
                        </p:tgtEl>
                        <p:attrNameLst>
                          <p:attrName>style.visibility</p:attrName>
                        </p:attrNameLst>
                      </p:cBhvr>
                      <p:to>
                        <p:strVal val="visible"/>
                      </p:to>
                    </p:set>
                    <p:animEffect transition="in" filter="fade">
                      <p:cBhvr>
                        <p:cTn dur="1000">
                          <p:stCondLst>
                            <p:cond delay="0"/>
                          </p:stCondLst>
                        </p:cTn>
                        <p:tgtEl>
                          <p:spTgt spid="52019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520199"/>
                        </p:tgtEl>
                        <p:attrNameLst>
                          <p:attrName>style.visibility</p:attrName>
                        </p:attrNameLst>
                      </p:cBhvr>
                      <p:to>
                        <p:strVal val="visible"/>
                      </p:to>
                    </p:set>
                    <p:animEffect transition="in" filter="fade">
                      <p:cBhvr>
                        <p:cTn dur="1000">
                          <p:stCondLst>
                            <p:cond delay="0"/>
                          </p:stCondLst>
                        </p:cTn>
                        <p:tgtEl>
                          <p:spTgt spid="52019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520199"/>
                        </p:tgtEl>
                        <p:attrNameLst>
                          <p:attrName>style.visibility</p:attrName>
                        </p:attrNameLst>
                      </p:cBhvr>
                      <p:to>
                        <p:strVal val="visible"/>
                      </p:to>
                    </p:set>
                    <p:animEffect transition="in" filter="fade">
                      <p:cBhvr>
                        <p:cTn dur="1000">
                          <p:stCondLst>
                            <p:cond delay="0"/>
                          </p:stCondLst>
                        </p:cTn>
                        <p:tgtEl>
                          <p:spTgt spid="52019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520199"/>
                        </p:tgtEl>
                        <p:attrNameLst>
                          <p:attrName>style.visibility</p:attrName>
                        </p:attrNameLst>
                      </p:cBhvr>
                      <p:to>
                        <p:strVal val="visible"/>
                      </p:to>
                    </p:set>
                    <p:animEffect transition="in" filter="fade">
                      <p:cBhvr>
                        <p:cTn dur="1000">
                          <p:stCondLst>
                            <p:cond delay="0"/>
                          </p:stCondLst>
                        </p:cTn>
                        <p:tgtEl>
                          <p:spTgt spid="52019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520199"/>
                        </p:tgtEl>
                        <p:attrNameLst>
                          <p:attrName>style.visibility</p:attrName>
                        </p:attrNameLst>
                      </p:cBhvr>
                      <p:to>
                        <p:strVal val="visible"/>
                      </p:to>
                    </p:set>
                    <p:animEffect transition="in" filter="fade">
                      <p:cBhvr>
                        <p:cTn dur="1000">
                          <p:stCondLst>
                            <p:cond delay="0"/>
                          </p:stCondLst>
                        </p:cTn>
                        <p:tgtEl>
                          <p:spTgt spid="520199"/>
                        </p:tgtEl>
                      </p:cBhvr>
                    </p:animEffect>
                  </p:childTnLst>
                </p:cTn>
              </p:par>
            </p:tnLst>
          </p:tmpl>
        </p:tmplLst>
      </p:bldP>
    </p:bldLst>
  </p:timing>
  <p:hf sldNum="0" hd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defRPr>
      </a:lvl2pPr>
      <a:lvl3pPr algn="l" rtl="0" fontAlgn="base">
        <a:spcBef>
          <a:spcPct val="0"/>
        </a:spcBef>
        <a:spcAft>
          <a:spcPct val="0"/>
        </a:spcAft>
        <a:defRPr sz="4200">
          <a:solidFill>
            <a:schemeClr val="tx2"/>
          </a:solidFill>
          <a:latin typeface="Arial" charset="0"/>
        </a:defRPr>
      </a:lvl3pPr>
      <a:lvl4pPr algn="l" rtl="0" fontAlgn="base">
        <a:spcBef>
          <a:spcPct val="0"/>
        </a:spcBef>
        <a:spcAft>
          <a:spcPct val="0"/>
        </a:spcAft>
        <a:defRPr sz="4200">
          <a:solidFill>
            <a:schemeClr val="tx2"/>
          </a:solidFill>
          <a:latin typeface="Arial" charset="0"/>
        </a:defRPr>
      </a:lvl4pPr>
      <a:lvl5pPr algn="l" rtl="0" fontAlgn="base">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fontAlgn="base">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2700000" scaled="1"/>
        </a:gradFill>
        <a:effectLst/>
      </p:bgPr>
    </p:bg>
    <p:spTree>
      <p:nvGrpSpPr>
        <p:cNvPr id="1" name=""/>
        <p:cNvGrpSpPr/>
        <p:nvPr/>
      </p:nvGrpSpPr>
      <p:grpSpPr>
        <a:xfrm>
          <a:off x="0" y="0"/>
          <a:ext cx="0" cy="0"/>
          <a:chOff x="0" y="0"/>
          <a:chExt cx="0" cy="0"/>
        </a:xfrm>
      </p:grpSpPr>
      <p:grpSp>
        <p:nvGrpSpPr>
          <p:cNvPr id="571394" name="Group 2"/>
          <p:cNvGrpSpPr>
            <a:grpSpLocks/>
          </p:cNvGrpSpPr>
          <p:nvPr/>
        </p:nvGrpSpPr>
        <p:grpSpPr bwMode="auto">
          <a:xfrm>
            <a:off x="-496888" y="1308100"/>
            <a:ext cx="10429876" cy="5908675"/>
            <a:chOff x="-313" y="824"/>
            <a:chExt cx="6570" cy="3722"/>
          </a:xfrm>
        </p:grpSpPr>
        <p:sp>
          <p:nvSpPr>
            <p:cNvPr id="571395"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396"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397"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398"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399"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400"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401"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402"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403"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404"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405"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406"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407"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408"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409"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endParaRPr lang="en-US" sz="1800">
                <a:solidFill>
                  <a:schemeClr val="tx1"/>
                </a:solidFill>
                <a:effectLst>
                  <a:outerShdw blurRad="38100" dist="38100" dir="2700000" algn="tl">
                    <a:srgbClr val="000000"/>
                  </a:outerShdw>
                </a:effectLst>
              </a:endParaRPr>
            </a:p>
          </p:txBody>
        </p:sp>
        <p:sp>
          <p:nvSpPr>
            <p:cNvPr id="571410"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endParaRPr lang="en-US" sz="1800">
                <a:solidFill>
                  <a:schemeClr val="tx1"/>
                </a:solidFill>
                <a:effectLst>
                  <a:outerShdw blurRad="38100" dist="38100" dir="2700000" algn="tl">
                    <a:srgbClr val="000000"/>
                  </a:outerShdw>
                </a:effectLst>
              </a:endParaRPr>
            </a:p>
          </p:txBody>
        </p:sp>
        <p:sp>
          <p:nvSpPr>
            <p:cNvPr id="571411"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a:endParaRPr lang="en-US" sz="1800">
                <a:solidFill>
                  <a:schemeClr val="tx1"/>
                </a:solidFill>
                <a:effectLst>
                  <a:outerShdw blurRad="38100" dist="38100" dir="2700000" algn="tl">
                    <a:srgbClr val="000000"/>
                  </a:outerShdw>
                </a:effectLst>
              </a:endParaRPr>
            </a:p>
          </p:txBody>
        </p:sp>
        <p:sp>
          <p:nvSpPr>
            <p:cNvPr id="571412"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endParaRPr lang="en-US" sz="1800">
                <a:solidFill>
                  <a:schemeClr val="tx1"/>
                </a:solidFill>
                <a:effectLst>
                  <a:outerShdw blurRad="38100" dist="38100" dir="2700000" algn="tl">
                    <a:srgbClr val="000000"/>
                  </a:outerShdw>
                </a:effectLst>
              </a:endParaRPr>
            </a:p>
          </p:txBody>
        </p:sp>
        <p:sp>
          <p:nvSpPr>
            <p:cNvPr id="571413"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endParaRPr lang="en-US" sz="1800">
                <a:solidFill>
                  <a:schemeClr val="tx1"/>
                </a:solidFill>
                <a:effectLst>
                  <a:outerShdw blurRad="38100" dist="38100" dir="2700000" algn="tl">
                    <a:srgbClr val="000000"/>
                  </a:outerShdw>
                </a:effectLst>
              </a:endParaRPr>
            </a:p>
          </p:txBody>
        </p:sp>
        <p:sp>
          <p:nvSpPr>
            <p:cNvPr id="571414"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a:endParaRPr lang="en-US" sz="1800">
                <a:solidFill>
                  <a:schemeClr val="tx1"/>
                </a:solidFill>
                <a:effectLst>
                  <a:outerShdw blurRad="38100" dist="38100" dir="2700000" algn="tl">
                    <a:srgbClr val="000000"/>
                  </a:outerShdw>
                </a:effectLst>
              </a:endParaRPr>
            </a:p>
          </p:txBody>
        </p:sp>
        <p:sp>
          <p:nvSpPr>
            <p:cNvPr id="571415"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a:endParaRPr lang="en-US" sz="1800">
                <a:solidFill>
                  <a:schemeClr val="tx1"/>
                </a:solidFill>
                <a:effectLst>
                  <a:outerShdw blurRad="38100" dist="38100" dir="2700000" algn="tl">
                    <a:srgbClr val="000000"/>
                  </a:outerShdw>
                </a:effectLst>
              </a:endParaRPr>
            </a:p>
          </p:txBody>
        </p:sp>
        <p:sp>
          <p:nvSpPr>
            <p:cNvPr id="571416"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a:endParaRPr lang="en-US" sz="1800">
                <a:solidFill>
                  <a:schemeClr val="tx1"/>
                </a:solidFill>
                <a:effectLst>
                  <a:outerShdw blurRad="38100" dist="38100" dir="2700000" algn="tl">
                    <a:srgbClr val="000000"/>
                  </a:outerShdw>
                </a:effectLst>
              </a:endParaRPr>
            </a:p>
          </p:txBody>
        </p:sp>
        <p:sp>
          <p:nvSpPr>
            <p:cNvPr id="571417"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418"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en-US" sz="1800">
                <a:solidFill>
                  <a:schemeClr val="tx1"/>
                </a:solidFill>
                <a:effectLst>
                  <a:outerShdw blurRad="38100" dist="38100" dir="2700000" algn="tl">
                    <a:srgbClr val="000000"/>
                  </a:outerShdw>
                </a:effectLst>
              </a:endParaRPr>
            </a:p>
          </p:txBody>
        </p:sp>
        <p:sp>
          <p:nvSpPr>
            <p:cNvPr id="571419"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en-US" sz="1800">
                <a:solidFill>
                  <a:schemeClr val="tx1"/>
                </a:solidFill>
                <a:effectLst>
                  <a:outerShdw blurRad="38100" dist="38100" dir="2700000" algn="tl">
                    <a:srgbClr val="000000"/>
                  </a:outerShdw>
                </a:effectLst>
              </a:endParaRPr>
            </a:p>
          </p:txBody>
        </p:sp>
        <p:sp>
          <p:nvSpPr>
            <p:cNvPr id="571420"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en-US" sz="1800">
                <a:solidFill>
                  <a:schemeClr val="tx1"/>
                </a:solidFill>
                <a:effectLst>
                  <a:outerShdw blurRad="38100" dist="38100" dir="2700000" algn="tl">
                    <a:srgbClr val="000000"/>
                  </a:outerShdw>
                </a:effectLst>
              </a:endParaRPr>
            </a:p>
          </p:txBody>
        </p:sp>
        <p:sp>
          <p:nvSpPr>
            <p:cNvPr id="571421"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a:endParaRPr lang="en-US" sz="1800">
                <a:solidFill>
                  <a:schemeClr val="tx1"/>
                </a:solidFill>
                <a:effectLst>
                  <a:outerShdw blurRad="38100" dist="38100" dir="2700000" algn="tl">
                    <a:srgbClr val="000000"/>
                  </a:outerShdw>
                </a:effectLst>
              </a:endParaRPr>
            </a:p>
          </p:txBody>
        </p:sp>
        <p:sp>
          <p:nvSpPr>
            <p:cNvPr id="571422"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423"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424"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425"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426"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a:endParaRPr lang="en-US" sz="1800">
                <a:solidFill>
                  <a:schemeClr val="tx1"/>
                </a:solidFill>
                <a:effectLst>
                  <a:outerShdw blurRad="38100" dist="38100" dir="2700000" algn="tl">
                    <a:srgbClr val="000000"/>
                  </a:outerShdw>
                </a:effectLst>
              </a:endParaRPr>
            </a:p>
          </p:txBody>
        </p:sp>
        <p:sp>
          <p:nvSpPr>
            <p:cNvPr id="571427"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1428"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1429"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1430"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1431"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1432"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1433"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1434"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1435"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1436"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1437"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1438"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1439"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1440"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1441"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1442"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1443"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1444"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571445"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571446"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1447"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1448"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1449"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1450"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1451"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1452"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1453"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1454"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1455"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1456"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457"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458"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459"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1460"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1461"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1462"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1463"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1464"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1465"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466"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467"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468"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469"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1470"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471"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472"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473"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474"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1475"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1476"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477"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1478"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1479"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1480"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481"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482"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483"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484"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1485"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1486"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1487"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1488"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1489"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1490"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1491"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1492"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1493"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1494"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1495"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1496"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1497"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1498"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71499"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71500"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1501"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71502"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1503"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1504"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1505"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1506"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507"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508"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1509"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1510"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511"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1512"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13"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14"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15"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1516"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1517"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71518"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1519"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520"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1521"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1522"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23"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24"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25"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26"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27"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28"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29"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1530"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1531"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1532"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533"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1534"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1535"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71536"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1537"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1538"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1539"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1540"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1541"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42"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1543"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71544"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45"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46"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47"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48"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49"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50"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51"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52"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53"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54"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55"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56"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57"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58"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59"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60"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71561"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71562"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1563"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1564"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65"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66"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67"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68"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69"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70"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71"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72"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573"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1574"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1575"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1576"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1577"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1578"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1579"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1580"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1581"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en-US"/>
            </a:p>
          </p:txBody>
        </p:sp>
        <p:sp>
          <p:nvSpPr>
            <p:cNvPr id="571582"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1583"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1584"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71585"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71586"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71587"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71588"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71589"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71590"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571591"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571592"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71593"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71594"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571595"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71596"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71597"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571598"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71599"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71600"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71601"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71602"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71603"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en-US"/>
            </a:p>
          </p:txBody>
        </p:sp>
        <p:sp>
          <p:nvSpPr>
            <p:cNvPr id="571604"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en-US"/>
            </a:p>
          </p:txBody>
        </p:sp>
        <p:sp>
          <p:nvSpPr>
            <p:cNvPr id="571605"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71606"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71607"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71608"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71609"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grpSp>
      <p:sp>
        <p:nvSpPr>
          <p:cNvPr id="571610" name="Rectangle 218"/>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effectLst>
                  <a:outerShdw blurRad="38100" dist="38100" dir="2700000" algn="tl">
                    <a:srgbClr val="000000"/>
                  </a:outerShdw>
                </a:effectLst>
              </a:defRPr>
            </a:lvl1pPr>
          </a:lstStyle>
          <a:p>
            <a:fld id="{5D95E4AE-831B-462F-A688-F25F20830D28}" type="slidenum">
              <a:rPr lang="en-US"/>
              <a:pPr/>
              <a:t>‹#›</a:t>
            </a:fld>
            <a:endParaRPr lang="en-US"/>
          </a:p>
        </p:txBody>
      </p:sp>
      <p:sp>
        <p:nvSpPr>
          <p:cNvPr id="571611" name="Rectangle 2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effectLst>
                  <a:outerShdw blurRad="38100" dist="38100" dir="2700000" algn="tl">
                    <a:srgbClr val="000000"/>
                  </a:outerShdw>
                </a:effectLst>
              </a:defRPr>
            </a:lvl1pPr>
          </a:lstStyle>
          <a:p>
            <a:endParaRPr lang="en-US"/>
          </a:p>
        </p:txBody>
      </p:sp>
      <p:sp>
        <p:nvSpPr>
          <p:cNvPr id="571612" name="Rectangle 220"/>
          <p:cNvSpPr>
            <a:spLocks noGrp="1" noChangeArrowheads="1"/>
          </p:cNvSpPr>
          <p:nvPr>
            <p:ph type="ftr" sz="quarter" idx="3"/>
          </p:nvPr>
        </p:nvSpPr>
        <p:spPr bwMode="auto">
          <a:xfrm>
            <a:off x="31242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solidFill>
                  <a:schemeClr val="tx1"/>
                </a:solidFill>
                <a:effectLst>
                  <a:outerShdw blurRad="38100" dist="38100" dir="2700000" algn="tl">
                    <a:srgbClr val="000000"/>
                  </a:outerShdw>
                </a:effectLst>
              </a:defRPr>
            </a:lvl1pPr>
          </a:lstStyle>
          <a:p>
            <a:r>
              <a:rPr lang="en-US"/>
              <a:t>Copyright (c) SVAM Intl Inc,2010</a:t>
            </a:r>
          </a:p>
        </p:txBody>
      </p:sp>
      <p:sp>
        <p:nvSpPr>
          <p:cNvPr id="571613" name="Rectangle 221"/>
          <p:cNvSpPr>
            <a:spLocks noGrp="1" noChangeArrowheads="1"/>
          </p:cNvSpPr>
          <p:nvPr>
            <p:ph type="body" idx="1"/>
          </p:nvPr>
        </p:nvSpPr>
        <p:spPr bwMode="auto">
          <a:xfrm>
            <a:off x="457200" y="1600200"/>
            <a:ext cx="8229600" cy="4533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71614" name="Rectangle 22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71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571614"/>
                                        </p:tgtEl>
                                        <p:attrNameLst>
                                          <p:attrName>style.visibility</p:attrName>
                                        </p:attrNameLst>
                                      </p:cBhvr>
                                      <p:to>
                                        <p:strVal val="visible"/>
                                      </p:to>
                                    </p:set>
                                    <p:anim calcmode="lin" valueType="num">
                                      <p:cBhvr>
                                        <p:cTn id="7" dur="500" fill="hold"/>
                                        <p:tgtEl>
                                          <p:spTgt spid="571614"/>
                                        </p:tgtEl>
                                        <p:attrNameLst>
                                          <p:attrName>ppt_w</p:attrName>
                                        </p:attrNameLst>
                                      </p:cBhvr>
                                      <p:tavLst>
                                        <p:tav tm="0">
                                          <p:val>
                                            <p:fltVal val="0"/>
                                          </p:val>
                                        </p:tav>
                                        <p:tav tm="100000">
                                          <p:val>
                                            <p:strVal val="#ppt_w"/>
                                          </p:val>
                                        </p:tav>
                                      </p:tavLst>
                                    </p:anim>
                                    <p:anim calcmode="lin" valueType="num">
                                      <p:cBhvr>
                                        <p:cTn id="8" dur="500" fill="hold"/>
                                        <p:tgtEl>
                                          <p:spTgt spid="571614"/>
                                        </p:tgtEl>
                                        <p:attrNameLst>
                                          <p:attrName>ppt_h</p:attrName>
                                        </p:attrNameLst>
                                      </p:cBhvr>
                                      <p:tavLst>
                                        <p:tav tm="0">
                                          <p:val>
                                            <p:fltVal val="0"/>
                                          </p:val>
                                        </p:tav>
                                        <p:tav tm="100000">
                                          <p:val>
                                            <p:strVal val="#ppt_h"/>
                                          </p:val>
                                        </p:tav>
                                      </p:tavLst>
                                    </p:anim>
                                    <p:animEffect transition="in" filter="fade">
                                      <p:cBhvr>
                                        <p:cTn id="9" dur="500"/>
                                        <p:tgtEl>
                                          <p:spTgt spid="57161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71613">
                                            <p:txEl>
                                              <p:pRg st="0" end="0"/>
                                            </p:txEl>
                                          </p:spTgt>
                                        </p:tgtEl>
                                        <p:attrNameLst>
                                          <p:attrName>style.visibility</p:attrName>
                                        </p:attrNameLst>
                                      </p:cBhvr>
                                      <p:to>
                                        <p:strVal val="visible"/>
                                      </p:to>
                                    </p:set>
                                    <p:animEffect transition="in" filter="fade">
                                      <p:cBhvr>
                                        <p:cTn id="14" dur="1000">
                                          <p:stCondLst>
                                            <p:cond delay="0"/>
                                          </p:stCondLst>
                                        </p:cTn>
                                        <p:tgtEl>
                                          <p:spTgt spid="571613">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571613">
                                            <p:txEl>
                                              <p:pRg st="1" end="1"/>
                                            </p:txEl>
                                          </p:spTgt>
                                        </p:tgtEl>
                                        <p:attrNameLst>
                                          <p:attrName>style.visibility</p:attrName>
                                        </p:attrNameLst>
                                      </p:cBhvr>
                                      <p:to>
                                        <p:strVal val="visible"/>
                                      </p:to>
                                    </p:set>
                                    <p:animEffect transition="in" filter="fade">
                                      <p:cBhvr>
                                        <p:cTn id="17" dur="1000">
                                          <p:stCondLst>
                                            <p:cond delay="0"/>
                                          </p:stCondLst>
                                        </p:cTn>
                                        <p:tgtEl>
                                          <p:spTgt spid="57161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71613">
                                            <p:txEl>
                                              <p:pRg st="2" end="2"/>
                                            </p:txEl>
                                          </p:spTgt>
                                        </p:tgtEl>
                                        <p:attrNameLst>
                                          <p:attrName>style.visibility</p:attrName>
                                        </p:attrNameLst>
                                      </p:cBhvr>
                                      <p:to>
                                        <p:strVal val="visible"/>
                                      </p:to>
                                    </p:set>
                                    <p:animEffect transition="in" filter="fade">
                                      <p:cBhvr>
                                        <p:cTn id="20" dur="1000">
                                          <p:stCondLst>
                                            <p:cond delay="0"/>
                                          </p:stCondLst>
                                        </p:cTn>
                                        <p:tgtEl>
                                          <p:spTgt spid="57161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71613">
                                            <p:txEl>
                                              <p:pRg st="3" end="3"/>
                                            </p:txEl>
                                          </p:spTgt>
                                        </p:tgtEl>
                                        <p:attrNameLst>
                                          <p:attrName>style.visibility</p:attrName>
                                        </p:attrNameLst>
                                      </p:cBhvr>
                                      <p:to>
                                        <p:strVal val="visible"/>
                                      </p:to>
                                    </p:set>
                                    <p:animEffect transition="in" filter="fade">
                                      <p:cBhvr>
                                        <p:cTn id="23" dur="1000">
                                          <p:stCondLst>
                                            <p:cond delay="0"/>
                                          </p:stCondLst>
                                        </p:cTn>
                                        <p:tgtEl>
                                          <p:spTgt spid="57161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71613">
                                            <p:txEl>
                                              <p:pRg st="4" end="4"/>
                                            </p:txEl>
                                          </p:spTgt>
                                        </p:tgtEl>
                                        <p:attrNameLst>
                                          <p:attrName>style.visibility</p:attrName>
                                        </p:attrNameLst>
                                      </p:cBhvr>
                                      <p:to>
                                        <p:strVal val="visible"/>
                                      </p:to>
                                    </p:set>
                                    <p:animEffect transition="in" filter="fade">
                                      <p:cBhvr>
                                        <p:cTn id="26" dur="1000">
                                          <p:stCondLst>
                                            <p:cond delay="0"/>
                                          </p:stCondLst>
                                        </p:cTn>
                                        <p:tgtEl>
                                          <p:spTgt spid="5716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1613" grpId="0" build="p">
        <p:tmplLst>
          <p:tmpl lvl="1">
            <p:tnLst>
              <p:par>
                <p:cTn presetID="10" presetClass="entr" presetSubtype="0" fill="hold" nodeType="clickEffect">
                  <p:stCondLst>
                    <p:cond delay="0"/>
                  </p:stCondLst>
                  <p:childTnLst>
                    <p:set>
                      <p:cBhvr>
                        <p:cTn dur="1" fill="hold">
                          <p:stCondLst>
                            <p:cond delay="0"/>
                          </p:stCondLst>
                        </p:cTn>
                        <p:tgtEl>
                          <p:spTgt spid="571613"/>
                        </p:tgtEl>
                        <p:attrNameLst>
                          <p:attrName>style.visibility</p:attrName>
                        </p:attrNameLst>
                      </p:cBhvr>
                      <p:to>
                        <p:strVal val="visible"/>
                      </p:to>
                    </p:set>
                    <p:animEffect transition="in" filter="fade">
                      <p:cBhvr>
                        <p:cTn dur="1000">
                          <p:stCondLst>
                            <p:cond delay="0"/>
                          </p:stCondLst>
                        </p:cTn>
                        <p:tgtEl>
                          <p:spTgt spid="57161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571613"/>
                        </p:tgtEl>
                        <p:attrNameLst>
                          <p:attrName>style.visibility</p:attrName>
                        </p:attrNameLst>
                      </p:cBhvr>
                      <p:to>
                        <p:strVal val="visible"/>
                      </p:to>
                    </p:set>
                    <p:animEffect transition="in" filter="fade">
                      <p:cBhvr>
                        <p:cTn dur="1000">
                          <p:stCondLst>
                            <p:cond delay="0"/>
                          </p:stCondLst>
                        </p:cTn>
                        <p:tgtEl>
                          <p:spTgt spid="57161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571613"/>
                        </p:tgtEl>
                        <p:attrNameLst>
                          <p:attrName>style.visibility</p:attrName>
                        </p:attrNameLst>
                      </p:cBhvr>
                      <p:to>
                        <p:strVal val="visible"/>
                      </p:to>
                    </p:set>
                    <p:animEffect transition="in" filter="fade">
                      <p:cBhvr>
                        <p:cTn dur="1000">
                          <p:stCondLst>
                            <p:cond delay="0"/>
                          </p:stCondLst>
                        </p:cTn>
                        <p:tgtEl>
                          <p:spTgt spid="57161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571613"/>
                        </p:tgtEl>
                        <p:attrNameLst>
                          <p:attrName>style.visibility</p:attrName>
                        </p:attrNameLst>
                      </p:cBhvr>
                      <p:to>
                        <p:strVal val="visible"/>
                      </p:to>
                    </p:set>
                    <p:animEffect transition="in" filter="fade">
                      <p:cBhvr>
                        <p:cTn dur="1000">
                          <p:stCondLst>
                            <p:cond delay="0"/>
                          </p:stCondLst>
                        </p:cTn>
                        <p:tgtEl>
                          <p:spTgt spid="57161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571613"/>
                        </p:tgtEl>
                        <p:attrNameLst>
                          <p:attrName>style.visibility</p:attrName>
                        </p:attrNameLst>
                      </p:cBhvr>
                      <p:to>
                        <p:strVal val="visible"/>
                      </p:to>
                    </p:set>
                    <p:animEffect transition="in" filter="fade">
                      <p:cBhvr>
                        <p:cTn dur="1000">
                          <p:stCondLst>
                            <p:cond delay="0"/>
                          </p:stCondLst>
                        </p:cTn>
                        <p:tgtEl>
                          <p:spTgt spid="571613"/>
                        </p:tgtEl>
                      </p:cBhvr>
                    </p:animEffect>
                  </p:childTnLst>
                </p:cTn>
              </p:par>
            </p:tnLst>
          </p:tmpl>
        </p:tmplLst>
      </p:bldP>
      <p:bldP spid="571614" grpId="0"/>
    </p:bldLst>
  </p:timing>
  <p:hf sldNum="0" hdr="0" dt="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a:spLocks noGrp="1" noChangeArrowheads="1"/>
          </p:cNvSpPr>
          <p:nvPr>
            <p:ph type="ftr" sz="quarter" idx="3"/>
          </p:nvPr>
        </p:nvSpPr>
        <p:spPr/>
        <p:txBody>
          <a:bodyPr/>
          <a:lstStyle/>
          <a:p>
            <a:r>
              <a:rPr lang="en-US" dirty="0" smtClean="0"/>
              <a:t>For Internal use only</a:t>
            </a:r>
          </a:p>
          <a:p>
            <a:endParaRPr lang="en-US" dirty="0"/>
          </a:p>
        </p:txBody>
      </p:sp>
      <p:sp>
        <p:nvSpPr>
          <p:cNvPr id="408578" name="Rectangle 2"/>
          <p:cNvSpPr>
            <a:spLocks noGrp="1" noChangeArrowheads="1"/>
          </p:cNvSpPr>
          <p:nvPr>
            <p:ph type="ctrTitle"/>
          </p:nvPr>
        </p:nvSpPr>
        <p:spPr/>
        <p:txBody>
          <a:bodyPr/>
          <a:lstStyle/>
          <a:p>
            <a:r>
              <a:rPr lang="en-US"/>
              <a:t>Software Development Life Cycle (SDLC)</a:t>
            </a:r>
          </a:p>
        </p:txBody>
      </p:sp>
      <p:sp>
        <p:nvSpPr>
          <p:cNvPr id="408582" name="Rectangle 6"/>
          <p:cNvSpPr>
            <a:spLocks noGrp="1" noChangeArrowheads="1"/>
          </p:cNvSpPr>
          <p:nvPr>
            <p:ph type="subTitle" idx="1"/>
          </p:nvPr>
        </p:nvSpPr>
        <p:spPr>
          <a:xfrm>
            <a:off x="1143000" y="4953000"/>
            <a:ext cx="6629400" cy="393700"/>
          </a:xfrm>
        </p:spPr>
        <p:txBody>
          <a:bodyPr/>
          <a:lstStyle/>
          <a:p>
            <a:pPr>
              <a:lnSpc>
                <a:spcPct val="80000"/>
              </a:lnSpc>
            </a:pPr>
            <a:r>
              <a:rPr lang="en-US" sz="2400"/>
              <a:t>					</a:t>
            </a:r>
            <a:endParaRPr lang="en-US" sz="2600">
              <a:latin typeface="Times New Roman" pitchFamily="18" charset="0"/>
            </a:endParaRPr>
          </a:p>
        </p:txBody>
      </p:sp>
      <p:pic>
        <p:nvPicPr>
          <p:cNvPr id="408583" name="Picture 7" descr="new_logo"/>
          <p:cNvPicPr>
            <a:picLocks noChangeAspect="1" noChangeArrowheads="1"/>
          </p:cNvPicPr>
          <p:nvPr/>
        </p:nvPicPr>
        <p:blipFill>
          <a:blip r:embed="rId3" cstate="print"/>
          <a:srcRect/>
          <a:stretch>
            <a:fillRect/>
          </a:stretch>
        </p:blipFill>
        <p:spPr bwMode="auto">
          <a:xfrm>
            <a:off x="2438400" y="3505200"/>
            <a:ext cx="3695700" cy="1270000"/>
          </a:xfrm>
          <a:prstGeom prst="rect">
            <a:avLst/>
          </a:prstGeom>
          <a:noFill/>
        </p:spPr>
      </p:pic>
      <p:sp>
        <p:nvSpPr>
          <p:cNvPr id="408585" name="Rectangle 9"/>
          <p:cNvSpPr>
            <a:spLocks noChangeArrowheads="1"/>
          </p:cNvSpPr>
          <p:nvPr/>
        </p:nvSpPr>
        <p:spPr bwMode="auto">
          <a:xfrm>
            <a:off x="1219200" y="5105400"/>
            <a:ext cx="6629400" cy="244475"/>
          </a:xfrm>
          <a:prstGeom prst="rect">
            <a:avLst/>
          </a:prstGeom>
          <a:noFill/>
          <a:ln w="9525" algn="ctr">
            <a:noFill/>
            <a:miter lim="800000"/>
            <a:headEnd/>
            <a:tailEnd/>
          </a:ln>
          <a:effectLst/>
        </p:spPr>
        <p:txBody>
          <a:bodyPr>
            <a:spAutoFit/>
          </a:bodyPr>
          <a:lstStyle/>
          <a:p>
            <a:pPr algn="r">
              <a:spcBef>
                <a:spcPct val="50000"/>
              </a:spcBef>
            </a:pPr>
            <a:r>
              <a:rPr lang="en-US" sz="1000">
                <a:solidFill>
                  <a:schemeClr val="tx1"/>
                </a:solidFill>
              </a:rPr>
              <a:t>Prepared By ~Abhishek Rautela</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ChangeArrowheads="1"/>
          </p:cNvSpPr>
          <p:nvPr>
            <p:ph type="title"/>
          </p:nvPr>
        </p:nvSpPr>
        <p:spPr/>
        <p:txBody>
          <a:bodyPr/>
          <a:lstStyle/>
          <a:p>
            <a:r>
              <a:rPr lang="en-US"/>
              <a:t>V-Shaped SDLC Model</a:t>
            </a:r>
          </a:p>
        </p:txBody>
      </p:sp>
      <p:sp>
        <p:nvSpPr>
          <p:cNvPr id="452611" name="Rectangle 3"/>
          <p:cNvSpPr>
            <a:spLocks noGrp="1" noChangeArrowheads="1"/>
          </p:cNvSpPr>
          <p:nvPr>
            <p:ph type="body" sz="half" idx="2"/>
          </p:nvPr>
        </p:nvSpPr>
        <p:spPr>
          <a:xfrm>
            <a:off x="5105400" y="1524000"/>
            <a:ext cx="3581400" cy="4267200"/>
          </a:xfrm>
        </p:spPr>
        <p:txBody>
          <a:bodyPr/>
          <a:lstStyle/>
          <a:p>
            <a:r>
              <a:rPr lang="en-US" sz="2400"/>
              <a:t>A variant of the Waterfall that emphasizes the verification and validation of the product.</a:t>
            </a:r>
          </a:p>
          <a:p>
            <a:r>
              <a:rPr lang="en-US" sz="2400"/>
              <a:t>Testing of the product is planned in parallel with a corresponding phase of development</a:t>
            </a:r>
          </a:p>
          <a:p>
            <a:endParaRPr lang="en-US" sz="2400"/>
          </a:p>
        </p:txBody>
      </p:sp>
      <p:pic>
        <p:nvPicPr>
          <p:cNvPr id="452614" name="Picture 6" descr="Image:V-model.JPG"/>
          <p:cNvPicPr>
            <a:picLocks noChangeAspect="1" noChangeArrowheads="1"/>
          </p:cNvPicPr>
          <p:nvPr/>
        </p:nvPicPr>
        <p:blipFill>
          <a:blip r:embed="rId2" cstate="print"/>
          <a:srcRect/>
          <a:stretch>
            <a:fillRect/>
          </a:stretch>
        </p:blipFill>
        <p:spPr bwMode="auto">
          <a:xfrm>
            <a:off x="457200" y="1447800"/>
            <a:ext cx="4648200" cy="4724400"/>
          </a:xfrm>
          <a:prstGeom prst="rect">
            <a:avLst/>
          </a:prstGeom>
          <a:noFill/>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Grp="1" noChangeArrowheads="1"/>
          </p:cNvSpPr>
          <p:nvPr>
            <p:ph type="title"/>
          </p:nvPr>
        </p:nvSpPr>
        <p:spPr/>
        <p:txBody>
          <a:bodyPr/>
          <a:lstStyle/>
          <a:p>
            <a:r>
              <a:rPr lang="en-US"/>
              <a:t>V-Shaped Steps</a:t>
            </a:r>
          </a:p>
        </p:txBody>
      </p:sp>
      <p:sp>
        <p:nvSpPr>
          <p:cNvPr id="454659" name="Rectangle 3"/>
          <p:cNvSpPr>
            <a:spLocks noGrp="1" noChangeArrowheads="1"/>
          </p:cNvSpPr>
          <p:nvPr>
            <p:ph type="body" sz="half" idx="1"/>
          </p:nvPr>
        </p:nvSpPr>
        <p:spPr>
          <a:xfrm>
            <a:off x="457200" y="1524000"/>
            <a:ext cx="4038600" cy="4495800"/>
          </a:xfrm>
        </p:spPr>
        <p:txBody>
          <a:bodyPr/>
          <a:lstStyle/>
          <a:p>
            <a:pPr>
              <a:lnSpc>
                <a:spcPct val="80000"/>
              </a:lnSpc>
            </a:pPr>
            <a:r>
              <a:rPr lang="en-US" sz="1800">
                <a:solidFill>
                  <a:srgbClr val="3333CC"/>
                </a:solidFill>
              </a:rPr>
              <a:t>Project and Requirements Planning</a:t>
            </a:r>
            <a:r>
              <a:rPr lang="en-US" sz="1800">
                <a:solidFill>
                  <a:srgbClr val="FFFF00"/>
                </a:solidFill>
              </a:rPr>
              <a:t> </a:t>
            </a:r>
            <a:r>
              <a:rPr lang="en-US" sz="1800"/>
              <a:t>– allocate resources</a:t>
            </a:r>
          </a:p>
          <a:p>
            <a:pPr>
              <a:lnSpc>
                <a:spcPct val="80000"/>
              </a:lnSpc>
            </a:pPr>
            <a:endParaRPr lang="en-US" sz="1800">
              <a:solidFill>
                <a:srgbClr val="FFFF00"/>
              </a:solidFill>
            </a:endParaRPr>
          </a:p>
          <a:p>
            <a:pPr>
              <a:lnSpc>
                <a:spcPct val="80000"/>
              </a:lnSpc>
            </a:pPr>
            <a:r>
              <a:rPr lang="en-US" sz="1800">
                <a:solidFill>
                  <a:srgbClr val="3333CC"/>
                </a:solidFill>
              </a:rPr>
              <a:t>Product Requirements and Specification Analysis</a:t>
            </a:r>
            <a:r>
              <a:rPr lang="en-US" sz="1800">
                <a:solidFill>
                  <a:srgbClr val="FFFF00"/>
                </a:solidFill>
              </a:rPr>
              <a:t> </a:t>
            </a:r>
            <a:r>
              <a:rPr lang="en-US" sz="1800"/>
              <a:t>– complete specification of the software system</a:t>
            </a:r>
          </a:p>
          <a:p>
            <a:pPr>
              <a:lnSpc>
                <a:spcPct val="80000"/>
              </a:lnSpc>
            </a:pPr>
            <a:endParaRPr lang="en-US" sz="1800">
              <a:solidFill>
                <a:srgbClr val="FFFF00"/>
              </a:solidFill>
            </a:endParaRPr>
          </a:p>
          <a:p>
            <a:pPr>
              <a:lnSpc>
                <a:spcPct val="80000"/>
              </a:lnSpc>
            </a:pPr>
            <a:r>
              <a:rPr lang="en-US" sz="1800">
                <a:solidFill>
                  <a:srgbClr val="3333CC"/>
                </a:solidFill>
              </a:rPr>
              <a:t>Architecture or High-Level Design</a:t>
            </a:r>
            <a:r>
              <a:rPr lang="en-US" sz="1800">
                <a:solidFill>
                  <a:srgbClr val="FFFF00"/>
                </a:solidFill>
              </a:rPr>
              <a:t> </a:t>
            </a:r>
            <a:r>
              <a:rPr lang="en-US" sz="1800"/>
              <a:t>– defines how software functions fulfill the design</a:t>
            </a:r>
          </a:p>
          <a:p>
            <a:pPr>
              <a:lnSpc>
                <a:spcPct val="80000"/>
              </a:lnSpc>
            </a:pPr>
            <a:endParaRPr lang="en-US" sz="1800">
              <a:solidFill>
                <a:srgbClr val="FFFF00"/>
              </a:solidFill>
            </a:endParaRPr>
          </a:p>
          <a:p>
            <a:pPr>
              <a:lnSpc>
                <a:spcPct val="80000"/>
              </a:lnSpc>
            </a:pPr>
            <a:r>
              <a:rPr lang="en-US" sz="1800">
                <a:solidFill>
                  <a:srgbClr val="3333CC"/>
                </a:solidFill>
              </a:rPr>
              <a:t>Detailed Design</a:t>
            </a:r>
            <a:r>
              <a:rPr lang="en-US" sz="1800">
                <a:solidFill>
                  <a:srgbClr val="FFFF00"/>
                </a:solidFill>
              </a:rPr>
              <a:t> </a:t>
            </a:r>
            <a:r>
              <a:rPr lang="en-US" sz="1800"/>
              <a:t>– develop algorithms for each architectural component</a:t>
            </a:r>
          </a:p>
          <a:p>
            <a:pPr>
              <a:lnSpc>
                <a:spcPct val="80000"/>
              </a:lnSpc>
            </a:pPr>
            <a:endParaRPr lang="en-US" sz="1800"/>
          </a:p>
          <a:p>
            <a:pPr>
              <a:lnSpc>
                <a:spcPct val="80000"/>
              </a:lnSpc>
            </a:pPr>
            <a:endParaRPr lang="en-US" sz="1800"/>
          </a:p>
        </p:txBody>
      </p:sp>
      <p:sp>
        <p:nvSpPr>
          <p:cNvPr id="454660" name="Rectangle 4"/>
          <p:cNvSpPr>
            <a:spLocks noGrp="1" noChangeArrowheads="1"/>
          </p:cNvSpPr>
          <p:nvPr>
            <p:ph type="body" sz="half" idx="2"/>
          </p:nvPr>
        </p:nvSpPr>
        <p:spPr>
          <a:xfrm>
            <a:off x="4724400" y="1524000"/>
            <a:ext cx="4038600" cy="4495800"/>
          </a:xfrm>
        </p:spPr>
        <p:txBody>
          <a:bodyPr/>
          <a:lstStyle/>
          <a:p>
            <a:pPr>
              <a:lnSpc>
                <a:spcPct val="80000"/>
              </a:lnSpc>
            </a:pPr>
            <a:r>
              <a:rPr lang="en-US" sz="1800">
                <a:solidFill>
                  <a:srgbClr val="3333CC"/>
                </a:solidFill>
              </a:rPr>
              <a:t>Production, operation and maintenance</a:t>
            </a:r>
            <a:r>
              <a:rPr lang="en-US" sz="1800">
                <a:solidFill>
                  <a:srgbClr val="FFFF00"/>
                </a:solidFill>
              </a:rPr>
              <a:t> </a:t>
            </a:r>
            <a:r>
              <a:rPr lang="en-US" sz="1800"/>
              <a:t>– provide for enhancement and corrections</a:t>
            </a:r>
          </a:p>
          <a:p>
            <a:pPr>
              <a:lnSpc>
                <a:spcPct val="80000"/>
              </a:lnSpc>
            </a:pPr>
            <a:endParaRPr lang="en-US" sz="1800">
              <a:solidFill>
                <a:srgbClr val="FFFF00"/>
              </a:solidFill>
            </a:endParaRPr>
          </a:p>
          <a:p>
            <a:pPr>
              <a:lnSpc>
                <a:spcPct val="80000"/>
              </a:lnSpc>
            </a:pPr>
            <a:r>
              <a:rPr lang="en-US" sz="1800">
                <a:solidFill>
                  <a:srgbClr val="3333CC"/>
                </a:solidFill>
              </a:rPr>
              <a:t>System and acceptance testing</a:t>
            </a:r>
            <a:r>
              <a:rPr lang="en-US" sz="1800">
                <a:solidFill>
                  <a:srgbClr val="FFFF00"/>
                </a:solidFill>
              </a:rPr>
              <a:t> </a:t>
            </a:r>
            <a:r>
              <a:rPr lang="en-US" sz="1800"/>
              <a:t>– check the entire software system in its environment</a:t>
            </a:r>
            <a:endParaRPr lang="en-US" sz="1800">
              <a:solidFill>
                <a:srgbClr val="FFFF00"/>
              </a:solidFill>
            </a:endParaRPr>
          </a:p>
          <a:p>
            <a:pPr>
              <a:lnSpc>
                <a:spcPct val="80000"/>
              </a:lnSpc>
            </a:pPr>
            <a:endParaRPr lang="en-US" sz="1800">
              <a:solidFill>
                <a:srgbClr val="FFFF00"/>
              </a:solidFill>
            </a:endParaRPr>
          </a:p>
          <a:p>
            <a:pPr>
              <a:lnSpc>
                <a:spcPct val="80000"/>
              </a:lnSpc>
            </a:pPr>
            <a:r>
              <a:rPr lang="en-US" sz="1800">
                <a:solidFill>
                  <a:srgbClr val="3333CC"/>
                </a:solidFill>
              </a:rPr>
              <a:t>Integration and Testing</a:t>
            </a:r>
            <a:r>
              <a:rPr lang="en-US" sz="1800"/>
              <a:t> – check that modules  interconnect correctly</a:t>
            </a:r>
          </a:p>
          <a:p>
            <a:pPr>
              <a:lnSpc>
                <a:spcPct val="80000"/>
              </a:lnSpc>
            </a:pPr>
            <a:endParaRPr lang="en-US" sz="1800">
              <a:solidFill>
                <a:srgbClr val="FFFF00"/>
              </a:solidFill>
            </a:endParaRPr>
          </a:p>
          <a:p>
            <a:pPr>
              <a:lnSpc>
                <a:spcPct val="80000"/>
              </a:lnSpc>
            </a:pPr>
            <a:r>
              <a:rPr lang="en-US" sz="1800">
                <a:solidFill>
                  <a:srgbClr val="3333CC"/>
                </a:solidFill>
              </a:rPr>
              <a:t>Unit testing</a:t>
            </a:r>
            <a:r>
              <a:rPr lang="en-US" sz="1800">
                <a:solidFill>
                  <a:srgbClr val="FFFF00"/>
                </a:solidFill>
              </a:rPr>
              <a:t> </a:t>
            </a:r>
            <a:r>
              <a:rPr lang="en-US" sz="1800"/>
              <a:t>– check that each module acts as expected</a:t>
            </a:r>
          </a:p>
          <a:p>
            <a:pPr>
              <a:lnSpc>
                <a:spcPct val="80000"/>
              </a:lnSpc>
            </a:pPr>
            <a:endParaRPr lang="en-US" sz="1800"/>
          </a:p>
          <a:p>
            <a:pPr>
              <a:lnSpc>
                <a:spcPct val="80000"/>
              </a:lnSpc>
            </a:pPr>
            <a:r>
              <a:rPr lang="en-US" sz="1800"/>
              <a:t> </a:t>
            </a:r>
            <a:r>
              <a:rPr lang="en-US" sz="1800">
                <a:solidFill>
                  <a:srgbClr val="3333CC"/>
                </a:solidFill>
              </a:rPr>
              <a:t>Coding</a:t>
            </a:r>
            <a:r>
              <a:rPr lang="en-US" sz="1800">
                <a:solidFill>
                  <a:srgbClr val="FFFF00"/>
                </a:solidFill>
              </a:rPr>
              <a:t> </a:t>
            </a:r>
            <a:r>
              <a:rPr lang="en-US" sz="1800"/>
              <a:t>– transform algorithms into software</a:t>
            </a:r>
          </a:p>
          <a:p>
            <a:pPr>
              <a:lnSpc>
                <a:spcPct val="80000"/>
              </a:lnSpc>
              <a:buFont typeface="Wingdings" pitchFamily="2" charset="2"/>
              <a:buNone/>
            </a:pPr>
            <a:endParaRPr lang="en-US" sz="1800"/>
          </a:p>
        </p:txBody>
      </p:sp>
      <p:sp>
        <p:nvSpPr>
          <p:cNvPr id="454662" name="Text Box 6"/>
          <p:cNvSpPr txBox="1">
            <a:spLocks noChangeArrowheads="1"/>
          </p:cNvSpPr>
          <p:nvPr/>
        </p:nvSpPr>
        <p:spPr bwMode="auto">
          <a:xfrm>
            <a:off x="2133600" y="5518150"/>
            <a:ext cx="184150" cy="366713"/>
          </a:xfrm>
          <a:prstGeom prst="rect">
            <a:avLst/>
          </a:prstGeom>
          <a:noFill/>
          <a:ln w="9525">
            <a:noFill/>
            <a:miter lim="800000"/>
            <a:headEnd/>
            <a:tailEnd/>
          </a:ln>
          <a:effectLst/>
        </p:spPr>
        <p:txBody>
          <a:bodyPr wrap="none">
            <a:spAutoFit/>
          </a:bodyPr>
          <a:lstStyle/>
          <a:p>
            <a:endParaRPr lang="en-US" sz="1800" b="1">
              <a:solidFill>
                <a:schemeClr val="tx1"/>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p:cNvSpPr>
            <a:spLocks noGrp="1" noChangeArrowheads="1"/>
          </p:cNvSpPr>
          <p:nvPr>
            <p:ph type="title"/>
          </p:nvPr>
        </p:nvSpPr>
        <p:spPr/>
        <p:txBody>
          <a:bodyPr/>
          <a:lstStyle/>
          <a:p>
            <a:r>
              <a:rPr lang="en-US"/>
              <a:t>V-Shaped Strengths</a:t>
            </a:r>
          </a:p>
        </p:txBody>
      </p:sp>
      <p:sp>
        <p:nvSpPr>
          <p:cNvPr id="456707" name="Rectangle 3"/>
          <p:cNvSpPr>
            <a:spLocks noGrp="1" noChangeArrowheads="1"/>
          </p:cNvSpPr>
          <p:nvPr>
            <p:ph type="body" idx="1"/>
          </p:nvPr>
        </p:nvSpPr>
        <p:spPr/>
        <p:txBody>
          <a:bodyPr/>
          <a:lstStyle/>
          <a:p>
            <a:r>
              <a:rPr lang="en-US"/>
              <a:t>Emphasize planning for </a:t>
            </a:r>
            <a:r>
              <a:rPr lang="en-US">
                <a:solidFill>
                  <a:srgbClr val="3333CC"/>
                </a:solidFill>
              </a:rPr>
              <a:t>verification and validation</a:t>
            </a:r>
            <a:r>
              <a:rPr lang="en-US">
                <a:solidFill>
                  <a:srgbClr val="FFFF00"/>
                </a:solidFill>
              </a:rPr>
              <a:t> </a:t>
            </a:r>
            <a:r>
              <a:rPr lang="en-US"/>
              <a:t>of the product in early stages of product development</a:t>
            </a:r>
          </a:p>
          <a:p>
            <a:r>
              <a:rPr lang="en-US">
                <a:solidFill>
                  <a:srgbClr val="3333CC"/>
                </a:solidFill>
              </a:rPr>
              <a:t>Each deliverable must be testable</a:t>
            </a:r>
          </a:p>
          <a:p>
            <a:r>
              <a:rPr lang="en-US"/>
              <a:t>Project management can </a:t>
            </a:r>
            <a:r>
              <a:rPr lang="en-US">
                <a:solidFill>
                  <a:srgbClr val="FFFF00"/>
                </a:solidFill>
              </a:rPr>
              <a:t>t</a:t>
            </a:r>
            <a:r>
              <a:rPr lang="en-US">
                <a:solidFill>
                  <a:srgbClr val="3333CC"/>
                </a:solidFill>
              </a:rPr>
              <a:t>rack progress by milestones</a:t>
            </a:r>
          </a:p>
          <a:p>
            <a:r>
              <a:rPr lang="en-US">
                <a:solidFill>
                  <a:srgbClr val="3333CC"/>
                </a:solidFill>
              </a:rPr>
              <a:t>Easy to use</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30" name="Rectangle 2"/>
          <p:cNvSpPr>
            <a:spLocks noGrp="1" noChangeArrowheads="1"/>
          </p:cNvSpPr>
          <p:nvPr>
            <p:ph type="title"/>
          </p:nvPr>
        </p:nvSpPr>
        <p:spPr/>
        <p:txBody>
          <a:bodyPr/>
          <a:lstStyle/>
          <a:p>
            <a:r>
              <a:rPr lang="en-US"/>
              <a:t>V-Shaped Weaknesses</a:t>
            </a:r>
          </a:p>
        </p:txBody>
      </p:sp>
      <p:sp>
        <p:nvSpPr>
          <p:cNvPr id="457731" name="Rectangle 3"/>
          <p:cNvSpPr>
            <a:spLocks noGrp="1" noChangeArrowheads="1"/>
          </p:cNvSpPr>
          <p:nvPr>
            <p:ph type="body" idx="1"/>
          </p:nvPr>
        </p:nvSpPr>
        <p:spPr/>
        <p:txBody>
          <a:bodyPr/>
          <a:lstStyle/>
          <a:p>
            <a:r>
              <a:rPr lang="en-US"/>
              <a:t>Does not easily handle</a:t>
            </a:r>
            <a:r>
              <a:rPr lang="en-US">
                <a:solidFill>
                  <a:srgbClr val="FFFF00"/>
                </a:solidFill>
              </a:rPr>
              <a:t> </a:t>
            </a:r>
            <a:r>
              <a:rPr lang="en-US">
                <a:solidFill>
                  <a:srgbClr val="3333CC"/>
                </a:solidFill>
              </a:rPr>
              <a:t>concurrent events</a:t>
            </a:r>
          </a:p>
          <a:p>
            <a:r>
              <a:rPr lang="en-US"/>
              <a:t>Does not handle </a:t>
            </a:r>
            <a:r>
              <a:rPr lang="en-US">
                <a:solidFill>
                  <a:srgbClr val="3333CC"/>
                </a:solidFill>
              </a:rPr>
              <a:t>iterations</a:t>
            </a:r>
            <a:r>
              <a:rPr lang="en-US">
                <a:solidFill>
                  <a:srgbClr val="FFFF00"/>
                </a:solidFill>
              </a:rPr>
              <a:t> </a:t>
            </a:r>
            <a:r>
              <a:rPr lang="en-US"/>
              <a:t>or phases</a:t>
            </a:r>
          </a:p>
          <a:p>
            <a:r>
              <a:rPr lang="en-US"/>
              <a:t>Does not easily handle </a:t>
            </a:r>
            <a:r>
              <a:rPr lang="en-US">
                <a:solidFill>
                  <a:srgbClr val="3333CC"/>
                </a:solidFill>
              </a:rPr>
              <a:t>dynamic changes in requirements</a:t>
            </a:r>
          </a:p>
          <a:p>
            <a:r>
              <a:rPr lang="en-US"/>
              <a:t>Does not contain </a:t>
            </a:r>
            <a:r>
              <a:rPr lang="en-US">
                <a:solidFill>
                  <a:srgbClr val="3333CC"/>
                </a:solidFill>
              </a:rPr>
              <a:t>risk analysis </a:t>
            </a:r>
            <a:r>
              <a:rPr lang="en-US"/>
              <a:t>activities</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Rectangle 2"/>
          <p:cNvSpPr>
            <a:spLocks noGrp="1" noChangeArrowheads="1"/>
          </p:cNvSpPr>
          <p:nvPr>
            <p:ph type="title"/>
          </p:nvPr>
        </p:nvSpPr>
        <p:spPr/>
        <p:txBody>
          <a:bodyPr/>
          <a:lstStyle/>
          <a:p>
            <a:r>
              <a:rPr lang="en-US" sz="3800"/>
              <a:t>When to use the V-Shaped Model</a:t>
            </a:r>
          </a:p>
        </p:txBody>
      </p:sp>
      <p:sp>
        <p:nvSpPr>
          <p:cNvPr id="458755" name="Rectangle 3"/>
          <p:cNvSpPr>
            <a:spLocks noGrp="1" noChangeArrowheads="1"/>
          </p:cNvSpPr>
          <p:nvPr>
            <p:ph type="body" idx="1"/>
          </p:nvPr>
        </p:nvSpPr>
        <p:spPr/>
        <p:txBody>
          <a:bodyPr/>
          <a:lstStyle/>
          <a:p>
            <a:pPr>
              <a:lnSpc>
                <a:spcPct val="90000"/>
              </a:lnSpc>
            </a:pPr>
            <a:r>
              <a:rPr lang="en-US"/>
              <a:t>Excellent choice for </a:t>
            </a:r>
            <a:r>
              <a:rPr lang="en-US">
                <a:solidFill>
                  <a:srgbClr val="3333CC"/>
                </a:solidFill>
              </a:rPr>
              <a:t>systems requiring high reliability</a:t>
            </a:r>
            <a:r>
              <a:rPr lang="en-US">
                <a:solidFill>
                  <a:srgbClr val="FFFF00"/>
                </a:solidFill>
              </a:rPr>
              <a:t> </a:t>
            </a:r>
            <a:r>
              <a:rPr lang="en-US"/>
              <a:t>– hospital patient control applications</a:t>
            </a:r>
          </a:p>
          <a:p>
            <a:pPr>
              <a:lnSpc>
                <a:spcPct val="90000"/>
              </a:lnSpc>
            </a:pPr>
            <a:r>
              <a:rPr lang="en-US">
                <a:solidFill>
                  <a:srgbClr val="3333CC"/>
                </a:solidFill>
              </a:rPr>
              <a:t>All requirements are known</a:t>
            </a:r>
            <a:r>
              <a:rPr lang="en-US">
                <a:solidFill>
                  <a:srgbClr val="FFFF00"/>
                </a:solidFill>
              </a:rPr>
              <a:t> </a:t>
            </a:r>
            <a:r>
              <a:rPr lang="en-US"/>
              <a:t>up-front</a:t>
            </a:r>
          </a:p>
          <a:p>
            <a:pPr>
              <a:lnSpc>
                <a:spcPct val="90000"/>
              </a:lnSpc>
            </a:pPr>
            <a:r>
              <a:rPr lang="en-US"/>
              <a:t>When it can be modified to </a:t>
            </a:r>
            <a:r>
              <a:rPr lang="en-US">
                <a:solidFill>
                  <a:srgbClr val="3333CC"/>
                </a:solidFill>
              </a:rPr>
              <a:t>handle changing requirements beyond analysis phase </a:t>
            </a:r>
          </a:p>
          <a:p>
            <a:pPr>
              <a:lnSpc>
                <a:spcPct val="90000"/>
              </a:lnSpc>
            </a:pPr>
            <a:r>
              <a:rPr lang="en-US">
                <a:solidFill>
                  <a:srgbClr val="3333CC"/>
                </a:solidFill>
              </a:rPr>
              <a:t>Solution and technology are known</a:t>
            </a:r>
          </a:p>
          <a:p>
            <a:pPr lvl="1">
              <a:lnSpc>
                <a:spcPct val="90000"/>
              </a:lnSpc>
            </a:pPr>
            <a:endParaRPr lang="en-US" sz="3200">
              <a:solidFill>
                <a:srgbClr val="3333CC"/>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Rectangle 2"/>
          <p:cNvSpPr>
            <a:spLocks noGrp="1" noChangeArrowheads="1"/>
          </p:cNvSpPr>
          <p:nvPr>
            <p:ph type="title"/>
          </p:nvPr>
        </p:nvSpPr>
        <p:spPr/>
        <p:txBody>
          <a:bodyPr/>
          <a:lstStyle/>
          <a:p>
            <a:r>
              <a:rPr lang="en-US"/>
              <a:t>Prototyping Model</a:t>
            </a:r>
          </a:p>
        </p:txBody>
      </p:sp>
      <p:pic>
        <p:nvPicPr>
          <p:cNvPr id="525316" name="Picture 4"/>
          <p:cNvPicPr>
            <a:picLocks noGrp="1" noChangeAspect="1" noChangeArrowheads="1"/>
          </p:cNvPicPr>
          <p:nvPr>
            <p:ph type="body" idx="1"/>
          </p:nvPr>
        </p:nvPicPr>
        <p:blipFill>
          <a:blip r:embed="rId2" cstate="print"/>
          <a:srcRect/>
          <a:stretch>
            <a:fillRect/>
          </a:stretch>
        </p:blipFill>
        <p:spPr>
          <a:xfrm>
            <a:off x="1524000" y="1524000"/>
            <a:ext cx="6705600" cy="4568825"/>
          </a:xfrm>
          <a:noFill/>
          <a:ln/>
        </p:spPr>
      </p:pic>
      <p:sp>
        <p:nvSpPr>
          <p:cNvPr id="525317" name="Rectangle 5"/>
          <p:cNvSpPr>
            <a:spLocks noChangeArrowheads="1"/>
          </p:cNvSpPr>
          <p:nvPr/>
        </p:nvSpPr>
        <p:spPr bwMode="auto">
          <a:xfrm>
            <a:off x="4495800" y="4343400"/>
            <a:ext cx="762000" cy="228600"/>
          </a:xfrm>
          <a:prstGeom prst="rect">
            <a:avLst/>
          </a:prstGeom>
          <a:noFill/>
          <a:ln w="9525">
            <a:noFill/>
            <a:miter lim="800000"/>
            <a:headEnd/>
            <a:tailEnd/>
          </a:ln>
          <a:effectLst/>
        </p:spPr>
        <p:txBody>
          <a:bodyPr wrap="none" anchor="ctr"/>
          <a:lstStyle/>
          <a:p>
            <a:pPr algn="ctr" eaLnBrk="0" hangingPunct="0"/>
            <a:r>
              <a:rPr lang="en-US" sz="1000" b="1">
                <a:solidFill>
                  <a:schemeClr val="tx1"/>
                </a:solidFill>
              </a:rPr>
              <a:t>Coding</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lstStyle/>
          <a:p>
            <a:r>
              <a:rPr lang="en-US" sz="3800"/>
              <a:t>Structured Evolutionary Prototyping Model</a:t>
            </a:r>
          </a:p>
        </p:txBody>
      </p:sp>
      <p:sp>
        <p:nvSpPr>
          <p:cNvPr id="427011" name="Rectangle 3"/>
          <p:cNvSpPr>
            <a:spLocks noGrp="1" noChangeArrowheads="1"/>
          </p:cNvSpPr>
          <p:nvPr>
            <p:ph type="body" idx="1"/>
          </p:nvPr>
        </p:nvSpPr>
        <p:spPr/>
        <p:txBody>
          <a:bodyPr/>
          <a:lstStyle/>
          <a:p>
            <a:r>
              <a:rPr lang="en-US">
                <a:solidFill>
                  <a:srgbClr val="3333CC"/>
                </a:solidFill>
              </a:rPr>
              <a:t>Developers build a prototype</a:t>
            </a:r>
            <a:r>
              <a:rPr lang="en-US">
                <a:solidFill>
                  <a:srgbClr val="FFFF00"/>
                </a:solidFill>
              </a:rPr>
              <a:t> </a:t>
            </a:r>
            <a:r>
              <a:rPr lang="en-US"/>
              <a:t>during the requirements phase</a:t>
            </a:r>
          </a:p>
          <a:p>
            <a:r>
              <a:rPr lang="en-US"/>
              <a:t>Prototype is </a:t>
            </a:r>
            <a:r>
              <a:rPr lang="en-US">
                <a:solidFill>
                  <a:srgbClr val="3333CC"/>
                </a:solidFill>
              </a:rPr>
              <a:t>evaluated by end users</a:t>
            </a:r>
          </a:p>
          <a:p>
            <a:r>
              <a:rPr lang="en-US"/>
              <a:t>Users give </a:t>
            </a:r>
            <a:r>
              <a:rPr lang="en-US">
                <a:solidFill>
                  <a:srgbClr val="3333CC"/>
                </a:solidFill>
              </a:rPr>
              <a:t>corrective feedback</a:t>
            </a:r>
            <a:r>
              <a:rPr lang="en-US">
                <a:solidFill>
                  <a:srgbClr val="FFFF00"/>
                </a:solidFill>
              </a:rPr>
              <a:t> </a:t>
            </a:r>
          </a:p>
          <a:p>
            <a:r>
              <a:rPr lang="en-US"/>
              <a:t>Developers further </a:t>
            </a:r>
            <a:r>
              <a:rPr lang="en-US">
                <a:solidFill>
                  <a:srgbClr val="3333CC"/>
                </a:solidFill>
              </a:rPr>
              <a:t>refine the prototype</a:t>
            </a:r>
          </a:p>
          <a:p>
            <a:r>
              <a:rPr lang="en-US"/>
              <a:t>When the </a:t>
            </a:r>
            <a:r>
              <a:rPr lang="en-US">
                <a:solidFill>
                  <a:srgbClr val="3333CC"/>
                </a:solidFill>
              </a:rPr>
              <a:t>user is satisfied</a:t>
            </a:r>
            <a:r>
              <a:rPr lang="en-US"/>
              <a:t>, the prototype code is brought up to the standards needed for a final product.</a:t>
            </a:r>
          </a:p>
          <a:p>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p:txBody>
          <a:bodyPr/>
          <a:lstStyle/>
          <a:p>
            <a:r>
              <a:rPr lang="en-US" sz="3800"/>
              <a:t>Structured Evolutionary Prototyping Strengths</a:t>
            </a:r>
          </a:p>
        </p:txBody>
      </p:sp>
      <p:sp>
        <p:nvSpPr>
          <p:cNvPr id="429059" name="Rectangle 3"/>
          <p:cNvSpPr>
            <a:spLocks noGrp="1" noChangeArrowheads="1"/>
          </p:cNvSpPr>
          <p:nvPr>
            <p:ph type="body" idx="1"/>
          </p:nvPr>
        </p:nvSpPr>
        <p:spPr/>
        <p:txBody>
          <a:bodyPr/>
          <a:lstStyle/>
          <a:p>
            <a:pPr>
              <a:lnSpc>
                <a:spcPct val="90000"/>
              </a:lnSpc>
            </a:pPr>
            <a:r>
              <a:rPr lang="en-US" sz="2800"/>
              <a:t>Customers can </a:t>
            </a:r>
            <a:r>
              <a:rPr lang="en-US" sz="2800">
                <a:solidFill>
                  <a:srgbClr val="3333CC"/>
                </a:solidFill>
              </a:rPr>
              <a:t>“see” the system requirements</a:t>
            </a:r>
            <a:r>
              <a:rPr lang="en-US" sz="2800">
                <a:solidFill>
                  <a:srgbClr val="FFFF00"/>
                </a:solidFill>
              </a:rPr>
              <a:t> </a:t>
            </a:r>
            <a:r>
              <a:rPr lang="en-US" sz="2800"/>
              <a:t>as they are being gathered</a:t>
            </a:r>
          </a:p>
          <a:p>
            <a:pPr>
              <a:lnSpc>
                <a:spcPct val="90000"/>
              </a:lnSpc>
            </a:pPr>
            <a:r>
              <a:rPr lang="en-US" sz="2800"/>
              <a:t>Developers </a:t>
            </a:r>
            <a:r>
              <a:rPr lang="en-US" sz="2800">
                <a:solidFill>
                  <a:srgbClr val="3333CC"/>
                </a:solidFill>
              </a:rPr>
              <a:t>learn from customers</a:t>
            </a:r>
            <a:r>
              <a:rPr lang="en-US" sz="2800">
                <a:solidFill>
                  <a:srgbClr val="FFFF00"/>
                </a:solidFill>
              </a:rPr>
              <a:t> </a:t>
            </a:r>
          </a:p>
          <a:p>
            <a:pPr>
              <a:lnSpc>
                <a:spcPct val="90000"/>
              </a:lnSpc>
            </a:pPr>
            <a:r>
              <a:rPr lang="en-US" sz="2800"/>
              <a:t>A more </a:t>
            </a:r>
            <a:r>
              <a:rPr lang="en-US" sz="2800">
                <a:solidFill>
                  <a:srgbClr val="3333CC"/>
                </a:solidFill>
              </a:rPr>
              <a:t>accurate end product</a:t>
            </a:r>
          </a:p>
          <a:p>
            <a:pPr>
              <a:lnSpc>
                <a:spcPct val="90000"/>
              </a:lnSpc>
            </a:pPr>
            <a:r>
              <a:rPr lang="en-US" sz="2800">
                <a:solidFill>
                  <a:srgbClr val="3333CC"/>
                </a:solidFill>
              </a:rPr>
              <a:t>Unexpected</a:t>
            </a:r>
            <a:r>
              <a:rPr lang="en-US" sz="2800">
                <a:solidFill>
                  <a:srgbClr val="FFFF00"/>
                </a:solidFill>
              </a:rPr>
              <a:t> </a:t>
            </a:r>
            <a:r>
              <a:rPr lang="en-US" sz="2800"/>
              <a:t>requirements accommodated</a:t>
            </a:r>
          </a:p>
          <a:p>
            <a:pPr>
              <a:lnSpc>
                <a:spcPct val="90000"/>
              </a:lnSpc>
            </a:pPr>
            <a:r>
              <a:rPr lang="en-US" sz="2800"/>
              <a:t>Allows for </a:t>
            </a:r>
            <a:r>
              <a:rPr lang="en-US" sz="2800">
                <a:solidFill>
                  <a:srgbClr val="3333CC"/>
                </a:solidFill>
              </a:rPr>
              <a:t>flexible design</a:t>
            </a:r>
            <a:r>
              <a:rPr lang="en-US" sz="2800">
                <a:solidFill>
                  <a:srgbClr val="FFFF00"/>
                </a:solidFill>
              </a:rPr>
              <a:t> </a:t>
            </a:r>
            <a:r>
              <a:rPr lang="en-US" sz="2800"/>
              <a:t>and development</a:t>
            </a:r>
          </a:p>
          <a:p>
            <a:pPr>
              <a:lnSpc>
                <a:spcPct val="90000"/>
              </a:lnSpc>
            </a:pPr>
            <a:r>
              <a:rPr lang="en-US" sz="2800"/>
              <a:t>Steady, </a:t>
            </a:r>
            <a:r>
              <a:rPr lang="en-US" sz="2800">
                <a:solidFill>
                  <a:srgbClr val="3333CC"/>
                </a:solidFill>
              </a:rPr>
              <a:t>visible signs</a:t>
            </a:r>
            <a:r>
              <a:rPr lang="en-US" sz="2800">
                <a:solidFill>
                  <a:srgbClr val="FFFF00"/>
                </a:solidFill>
              </a:rPr>
              <a:t> </a:t>
            </a:r>
            <a:r>
              <a:rPr lang="en-US" sz="2800"/>
              <a:t>of progress produced</a:t>
            </a:r>
          </a:p>
          <a:p>
            <a:pPr>
              <a:lnSpc>
                <a:spcPct val="90000"/>
              </a:lnSpc>
            </a:pPr>
            <a:r>
              <a:rPr lang="en-US" sz="2800"/>
              <a:t>Interaction with the prototype stimulates awareness of </a:t>
            </a:r>
            <a:r>
              <a:rPr lang="en-US" sz="2800">
                <a:solidFill>
                  <a:srgbClr val="3333CC"/>
                </a:solidFill>
              </a:rPr>
              <a:t>additional needed functionality</a:t>
            </a:r>
            <a:r>
              <a:rPr lang="en-US" sz="2800"/>
              <a:t>	</a:t>
            </a:r>
          </a:p>
          <a:p>
            <a:pPr>
              <a:lnSpc>
                <a:spcPct val="90000"/>
              </a:lnSpc>
            </a:pPr>
            <a:endParaRPr lang="en-US" sz="280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p:txBody>
          <a:bodyPr/>
          <a:lstStyle/>
          <a:p>
            <a:r>
              <a:rPr lang="en-US" sz="3800"/>
              <a:t>Structured Evolutionary Prototyping Weaknesses</a:t>
            </a:r>
          </a:p>
        </p:txBody>
      </p:sp>
      <p:sp>
        <p:nvSpPr>
          <p:cNvPr id="430083" name="Rectangle 3"/>
          <p:cNvSpPr>
            <a:spLocks noGrp="1" noChangeArrowheads="1"/>
          </p:cNvSpPr>
          <p:nvPr>
            <p:ph type="body" idx="1"/>
          </p:nvPr>
        </p:nvSpPr>
        <p:spPr/>
        <p:txBody>
          <a:bodyPr/>
          <a:lstStyle/>
          <a:p>
            <a:r>
              <a:rPr lang="en-US" sz="2800"/>
              <a:t>Tendency to abandon structured program development for </a:t>
            </a:r>
            <a:r>
              <a:rPr lang="en-US" sz="2800">
                <a:solidFill>
                  <a:srgbClr val="3333CC"/>
                </a:solidFill>
              </a:rPr>
              <a:t>“code-and-fix” development</a:t>
            </a:r>
          </a:p>
          <a:p>
            <a:r>
              <a:rPr lang="en-US" sz="2800"/>
              <a:t>Bad reputation for “</a:t>
            </a:r>
            <a:r>
              <a:rPr lang="en-US" sz="2800">
                <a:solidFill>
                  <a:srgbClr val="3333CC"/>
                </a:solidFill>
              </a:rPr>
              <a:t>quick-and-dirty</a:t>
            </a:r>
            <a:r>
              <a:rPr lang="en-US" sz="2800"/>
              <a:t>” methods</a:t>
            </a:r>
          </a:p>
          <a:p>
            <a:r>
              <a:rPr lang="en-US" sz="2800"/>
              <a:t>Overall </a:t>
            </a:r>
            <a:r>
              <a:rPr lang="en-US" sz="2800">
                <a:solidFill>
                  <a:srgbClr val="3333CC"/>
                </a:solidFill>
              </a:rPr>
              <a:t>maintainability may be overlooked</a:t>
            </a:r>
          </a:p>
          <a:p>
            <a:r>
              <a:rPr lang="en-US" sz="2800"/>
              <a:t>The customer may </a:t>
            </a:r>
            <a:r>
              <a:rPr lang="en-US" sz="2800">
                <a:solidFill>
                  <a:srgbClr val="3333CC"/>
                </a:solidFill>
              </a:rPr>
              <a:t>want the prototype delivered</a:t>
            </a:r>
            <a:r>
              <a:rPr lang="en-US" sz="2800"/>
              <a:t>.</a:t>
            </a:r>
          </a:p>
          <a:p>
            <a:r>
              <a:rPr lang="en-US" sz="2800"/>
              <a:t>Process may </a:t>
            </a:r>
            <a:r>
              <a:rPr lang="en-US" sz="2800">
                <a:solidFill>
                  <a:srgbClr val="3333CC"/>
                </a:solidFill>
              </a:rPr>
              <a:t>continue forever</a:t>
            </a:r>
            <a:r>
              <a:rPr lang="en-US" sz="2800">
                <a:solidFill>
                  <a:srgbClr val="FFFF00"/>
                </a:solidFill>
              </a:rPr>
              <a:t> </a:t>
            </a:r>
            <a:r>
              <a:rPr lang="en-US" sz="2800"/>
              <a:t>(scope creep)</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ChangeArrowheads="1"/>
          </p:cNvSpPr>
          <p:nvPr>
            <p:ph type="title"/>
          </p:nvPr>
        </p:nvSpPr>
        <p:spPr/>
        <p:txBody>
          <a:bodyPr/>
          <a:lstStyle/>
          <a:p>
            <a:r>
              <a:rPr lang="en-US" sz="3800"/>
              <a:t>When to use</a:t>
            </a:r>
            <a:br>
              <a:rPr lang="en-US" sz="3800"/>
            </a:br>
            <a:r>
              <a:rPr lang="en-US" sz="3800"/>
              <a:t>Structured Evolutionary Prototyping</a:t>
            </a:r>
          </a:p>
        </p:txBody>
      </p:sp>
      <p:sp>
        <p:nvSpPr>
          <p:cNvPr id="435203" name="Rectangle 3"/>
          <p:cNvSpPr>
            <a:spLocks noGrp="1" noChangeArrowheads="1"/>
          </p:cNvSpPr>
          <p:nvPr>
            <p:ph type="body" idx="1"/>
          </p:nvPr>
        </p:nvSpPr>
        <p:spPr/>
        <p:txBody>
          <a:bodyPr/>
          <a:lstStyle/>
          <a:p>
            <a:r>
              <a:rPr lang="en-US" sz="2800">
                <a:solidFill>
                  <a:srgbClr val="3333CC"/>
                </a:solidFill>
              </a:rPr>
              <a:t>Requirements are unstable</a:t>
            </a:r>
            <a:r>
              <a:rPr lang="en-US" sz="2800">
                <a:solidFill>
                  <a:srgbClr val="FFFF00"/>
                </a:solidFill>
              </a:rPr>
              <a:t> </a:t>
            </a:r>
            <a:r>
              <a:rPr lang="en-US" sz="2800"/>
              <a:t>or have to be clarified </a:t>
            </a:r>
          </a:p>
          <a:p>
            <a:r>
              <a:rPr lang="en-US" sz="2800"/>
              <a:t>As the </a:t>
            </a:r>
            <a:r>
              <a:rPr lang="en-US" sz="2800">
                <a:solidFill>
                  <a:srgbClr val="3333CC"/>
                </a:solidFill>
              </a:rPr>
              <a:t>requirements clarification stage</a:t>
            </a:r>
            <a:r>
              <a:rPr lang="en-US" sz="2800">
                <a:solidFill>
                  <a:srgbClr val="FFFF00"/>
                </a:solidFill>
              </a:rPr>
              <a:t> </a:t>
            </a:r>
            <a:r>
              <a:rPr lang="en-US" sz="2800"/>
              <a:t>of a waterfall model</a:t>
            </a:r>
          </a:p>
          <a:p>
            <a:r>
              <a:rPr lang="en-US" sz="2800"/>
              <a:t>Develop </a:t>
            </a:r>
            <a:r>
              <a:rPr lang="en-US" sz="2800">
                <a:solidFill>
                  <a:srgbClr val="3333CC"/>
                </a:solidFill>
              </a:rPr>
              <a:t>user interfaces</a:t>
            </a:r>
          </a:p>
          <a:p>
            <a:r>
              <a:rPr lang="en-US" sz="2800">
                <a:solidFill>
                  <a:srgbClr val="3333CC"/>
                </a:solidFill>
              </a:rPr>
              <a:t>Short-lived demonstrations </a:t>
            </a:r>
          </a:p>
          <a:p>
            <a:r>
              <a:rPr lang="en-US" sz="2800"/>
              <a:t>New, </a:t>
            </a:r>
            <a:r>
              <a:rPr lang="en-US" sz="2800">
                <a:solidFill>
                  <a:srgbClr val="3333CC"/>
                </a:solidFill>
              </a:rPr>
              <a:t>original development</a:t>
            </a:r>
          </a:p>
          <a:p>
            <a:r>
              <a:rPr lang="en-US" sz="2800"/>
              <a:t>With the analysis and design portions of </a:t>
            </a:r>
            <a:r>
              <a:rPr lang="en-US" sz="2800">
                <a:solidFill>
                  <a:srgbClr val="3333CC"/>
                </a:solidFill>
              </a:rPr>
              <a:t>object-oriented development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p:cNvSpPr>
            <a:spLocks noGrp="1" noChangeArrowheads="1"/>
          </p:cNvSpPr>
          <p:nvPr>
            <p:ph type="title"/>
          </p:nvPr>
        </p:nvSpPr>
        <p:spPr/>
        <p:txBody>
          <a:bodyPr/>
          <a:lstStyle/>
          <a:p>
            <a:r>
              <a:rPr lang="en-US"/>
              <a:t>Outline</a:t>
            </a:r>
          </a:p>
        </p:txBody>
      </p:sp>
      <p:sp>
        <p:nvSpPr>
          <p:cNvPr id="577539" name="Rectangle 3"/>
          <p:cNvSpPr>
            <a:spLocks noGrp="1" noChangeArrowheads="1"/>
          </p:cNvSpPr>
          <p:nvPr>
            <p:ph type="body" idx="1"/>
          </p:nvPr>
        </p:nvSpPr>
        <p:spPr/>
        <p:txBody>
          <a:bodyPr/>
          <a:lstStyle/>
          <a:p>
            <a:r>
              <a:rPr lang="en-US" sz="2800"/>
              <a:t>What is SDLC ?</a:t>
            </a:r>
          </a:p>
          <a:p>
            <a:r>
              <a:rPr lang="en-US" sz="2800"/>
              <a:t>Various SDLC Models</a:t>
            </a:r>
          </a:p>
          <a:p>
            <a:pPr lvl="1"/>
            <a:r>
              <a:rPr lang="en-US" sz="2400"/>
              <a:t>Waterfall</a:t>
            </a:r>
          </a:p>
          <a:p>
            <a:pPr lvl="1"/>
            <a:r>
              <a:rPr lang="en-US" sz="2400"/>
              <a:t>V Shaped Model</a:t>
            </a:r>
          </a:p>
          <a:p>
            <a:pPr lvl="1"/>
            <a:r>
              <a:rPr lang="en-US" sz="2400"/>
              <a:t>Protyping</a:t>
            </a:r>
          </a:p>
          <a:p>
            <a:pPr lvl="1"/>
            <a:r>
              <a:rPr lang="en-US" sz="2400"/>
              <a:t>RAD</a:t>
            </a:r>
          </a:p>
          <a:p>
            <a:pPr lvl="1"/>
            <a:r>
              <a:rPr lang="en-US" sz="2400"/>
              <a:t>Incremental</a:t>
            </a:r>
          </a:p>
          <a:p>
            <a:pPr lvl="1"/>
            <a:r>
              <a:rPr lang="en-US" sz="2400"/>
              <a:t>Spiral</a:t>
            </a:r>
          </a:p>
          <a:p>
            <a:r>
              <a:rPr lang="en-US" sz="2800"/>
              <a:t>SLC Stage Description and Work Products</a:t>
            </a:r>
          </a:p>
          <a:p>
            <a:endParaRPr lang="en-US" sz="280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p:txBody>
          <a:bodyPr/>
          <a:lstStyle/>
          <a:p>
            <a:r>
              <a:rPr lang="en-US"/>
              <a:t>Rapid Application Model (RAD)</a:t>
            </a:r>
          </a:p>
        </p:txBody>
      </p:sp>
      <p:sp>
        <p:nvSpPr>
          <p:cNvPr id="432131" name="Rectangle 3"/>
          <p:cNvSpPr>
            <a:spLocks noGrp="1" noChangeArrowheads="1"/>
          </p:cNvSpPr>
          <p:nvPr>
            <p:ph type="body" idx="1"/>
          </p:nvPr>
        </p:nvSpPr>
        <p:spPr/>
        <p:txBody>
          <a:bodyPr/>
          <a:lstStyle/>
          <a:p>
            <a:pPr>
              <a:lnSpc>
                <a:spcPct val="90000"/>
              </a:lnSpc>
            </a:pPr>
            <a:r>
              <a:rPr lang="en-US" sz="2800">
                <a:solidFill>
                  <a:srgbClr val="3333CC"/>
                </a:solidFill>
              </a:rPr>
              <a:t>Requirements planning phase</a:t>
            </a:r>
            <a:r>
              <a:rPr lang="en-US" sz="2800">
                <a:solidFill>
                  <a:srgbClr val="FFFF00"/>
                </a:solidFill>
              </a:rPr>
              <a:t> </a:t>
            </a:r>
            <a:r>
              <a:rPr lang="en-US" sz="2800"/>
              <a:t> (a workshop utilizing structured discussion of business problems)</a:t>
            </a:r>
          </a:p>
          <a:p>
            <a:pPr>
              <a:lnSpc>
                <a:spcPct val="90000"/>
              </a:lnSpc>
            </a:pPr>
            <a:r>
              <a:rPr lang="en-US" sz="2800">
                <a:solidFill>
                  <a:srgbClr val="3333CC"/>
                </a:solidFill>
              </a:rPr>
              <a:t>User description phase</a:t>
            </a:r>
            <a:r>
              <a:rPr lang="en-US" sz="2800">
                <a:solidFill>
                  <a:srgbClr val="FFFF00"/>
                </a:solidFill>
              </a:rPr>
              <a:t> </a:t>
            </a:r>
            <a:r>
              <a:rPr lang="en-US" sz="2800"/>
              <a:t>– automated tools capture information from users</a:t>
            </a:r>
          </a:p>
          <a:p>
            <a:pPr>
              <a:lnSpc>
                <a:spcPct val="90000"/>
              </a:lnSpc>
            </a:pPr>
            <a:r>
              <a:rPr lang="en-US" sz="2800">
                <a:solidFill>
                  <a:srgbClr val="3333CC"/>
                </a:solidFill>
              </a:rPr>
              <a:t>Construction phase</a:t>
            </a:r>
            <a:r>
              <a:rPr lang="en-US" sz="2800">
                <a:solidFill>
                  <a:srgbClr val="FFFF00"/>
                </a:solidFill>
              </a:rPr>
              <a:t> </a:t>
            </a:r>
            <a:r>
              <a:rPr lang="en-US" sz="2800"/>
              <a:t>– productivity tools, such as code generators, screen generators, etc. inside a time-box. (“Do until done”)</a:t>
            </a:r>
          </a:p>
          <a:p>
            <a:pPr>
              <a:lnSpc>
                <a:spcPct val="90000"/>
              </a:lnSpc>
            </a:pPr>
            <a:r>
              <a:rPr lang="en-US" sz="2800">
                <a:solidFill>
                  <a:srgbClr val="3333CC"/>
                </a:solidFill>
              </a:rPr>
              <a:t>Cutover phase</a:t>
            </a:r>
            <a:r>
              <a:rPr lang="en-US" sz="2800">
                <a:solidFill>
                  <a:srgbClr val="FFFF00"/>
                </a:solidFill>
              </a:rPr>
              <a:t>  </a:t>
            </a:r>
            <a:r>
              <a:rPr lang="en-US" sz="2800"/>
              <a:t>-- installation of the system, user acceptance testing and user training</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Grp="1" noChangeArrowheads="1"/>
          </p:cNvSpPr>
          <p:nvPr>
            <p:ph type="title"/>
          </p:nvPr>
        </p:nvSpPr>
        <p:spPr/>
        <p:txBody>
          <a:bodyPr/>
          <a:lstStyle/>
          <a:p>
            <a:r>
              <a:rPr lang="en-US"/>
              <a:t>RAD Strengths</a:t>
            </a:r>
          </a:p>
        </p:txBody>
      </p:sp>
      <p:sp>
        <p:nvSpPr>
          <p:cNvPr id="433155" name="Rectangle 3"/>
          <p:cNvSpPr>
            <a:spLocks noGrp="1" noChangeArrowheads="1"/>
          </p:cNvSpPr>
          <p:nvPr>
            <p:ph type="body" idx="1"/>
          </p:nvPr>
        </p:nvSpPr>
        <p:spPr/>
        <p:txBody>
          <a:bodyPr/>
          <a:lstStyle/>
          <a:p>
            <a:pPr>
              <a:lnSpc>
                <a:spcPct val="80000"/>
              </a:lnSpc>
            </a:pPr>
            <a:r>
              <a:rPr lang="en-US" sz="2800">
                <a:solidFill>
                  <a:srgbClr val="3333CC"/>
                </a:solidFill>
              </a:rPr>
              <a:t>Reduced cycle time</a:t>
            </a:r>
            <a:r>
              <a:rPr lang="en-US" sz="2800">
                <a:solidFill>
                  <a:srgbClr val="FFFF00"/>
                </a:solidFill>
              </a:rPr>
              <a:t> </a:t>
            </a:r>
            <a:r>
              <a:rPr lang="en-US" sz="2800"/>
              <a:t>and improved productivity with fewer people means lower costs</a:t>
            </a:r>
          </a:p>
          <a:p>
            <a:pPr>
              <a:lnSpc>
                <a:spcPct val="80000"/>
              </a:lnSpc>
            </a:pPr>
            <a:r>
              <a:rPr lang="en-US" sz="2800">
                <a:solidFill>
                  <a:srgbClr val="3333CC"/>
                </a:solidFill>
              </a:rPr>
              <a:t>Time-box</a:t>
            </a:r>
            <a:r>
              <a:rPr lang="en-US" sz="2800">
                <a:solidFill>
                  <a:srgbClr val="FFFF00"/>
                </a:solidFill>
              </a:rPr>
              <a:t> </a:t>
            </a:r>
            <a:r>
              <a:rPr lang="en-US" sz="2800"/>
              <a:t>approach mitigates cost and schedule risk</a:t>
            </a:r>
          </a:p>
          <a:p>
            <a:pPr>
              <a:lnSpc>
                <a:spcPct val="80000"/>
              </a:lnSpc>
            </a:pPr>
            <a:r>
              <a:rPr lang="en-US" sz="2800">
                <a:solidFill>
                  <a:srgbClr val="3333CC"/>
                </a:solidFill>
              </a:rPr>
              <a:t>Customer involved throughout</a:t>
            </a:r>
            <a:r>
              <a:rPr lang="en-US" sz="2800">
                <a:solidFill>
                  <a:srgbClr val="FFFF00"/>
                </a:solidFill>
              </a:rPr>
              <a:t> </a:t>
            </a:r>
            <a:r>
              <a:rPr lang="en-US" sz="2800"/>
              <a:t>the complete cycle minimizes risk of not achieving customer satisfaction and business needs</a:t>
            </a:r>
          </a:p>
          <a:p>
            <a:pPr>
              <a:lnSpc>
                <a:spcPct val="80000"/>
              </a:lnSpc>
            </a:pPr>
            <a:r>
              <a:rPr lang="en-US" sz="2800"/>
              <a:t>Focus moves from documentation to code</a:t>
            </a:r>
          </a:p>
          <a:p>
            <a:pPr>
              <a:lnSpc>
                <a:spcPct val="80000"/>
              </a:lnSpc>
            </a:pPr>
            <a:r>
              <a:rPr lang="en-US" sz="2800">
                <a:solidFill>
                  <a:srgbClr val="3333CC"/>
                </a:solidFill>
              </a:rPr>
              <a:t>Uses modeling concepts</a:t>
            </a:r>
            <a:r>
              <a:rPr lang="en-US" sz="2800">
                <a:solidFill>
                  <a:srgbClr val="FFFF00"/>
                </a:solidFill>
              </a:rPr>
              <a:t> </a:t>
            </a:r>
            <a:r>
              <a:rPr lang="en-US" sz="2800"/>
              <a:t>to capture information about business, data, and processes.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Rectangle 2"/>
          <p:cNvSpPr>
            <a:spLocks noGrp="1" noChangeArrowheads="1"/>
          </p:cNvSpPr>
          <p:nvPr>
            <p:ph type="title"/>
          </p:nvPr>
        </p:nvSpPr>
        <p:spPr/>
        <p:txBody>
          <a:bodyPr/>
          <a:lstStyle/>
          <a:p>
            <a:r>
              <a:rPr lang="en-US"/>
              <a:t>RAD Weaknesses</a:t>
            </a:r>
          </a:p>
        </p:txBody>
      </p:sp>
      <p:sp>
        <p:nvSpPr>
          <p:cNvPr id="434179" name="Rectangle 3"/>
          <p:cNvSpPr>
            <a:spLocks noGrp="1" noChangeArrowheads="1"/>
          </p:cNvSpPr>
          <p:nvPr>
            <p:ph type="body" idx="1"/>
          </p:nvPr>
        </p:nvSpPr>
        <p:spPr/>
        <p:txBody>
          <a:bodyPr/>
          <a:lstStyle/>
          <a:p>
            <a:pPr>
              <a:lnSpc>
                <a:spcPct val="90000"/>
              </a:lnSpc>
            </a:pPr>
            <a:r>
              <a:rPr lang="en-US" sz="2800"/>
              <a:t>Accelerated development process</a:t>
            </a:r>
            <a:r>
              <a:rPr lang="en-US" sz="2800">
                <a:solidFill>
                  <a:srgbClr val="FFFF00"/>
                </a:solidFill>
              </a:rPr>
              <a:t> </a:t>
            </a:r>
            <a:r>
              <a:rPr lang="en-US" sz="2800">
                <a:solidFill>
                  <a:srgbClr val="3333CC"/>
                </a:solidFill>
              </a:rPr>
              <a:t>must give quick responses</a:t>
            </a:r>
            <a:r>
              <a:rPr lang="en-US" sz="2800">
                <a:solidFill>
                  <a:srgbClr val="FFFF00"/>
                </a:solidFill>
              </a:rPr>
              <a:t> </a:t>
            </a:r>
            <a:r>
              <a:rPr lang="en-US" sz="2800"/>
              <a:t>to the user</a:t>
            </a:r>
          </a:p>
          <a:p>
            <a:pPr>
              <a:lnSpc>
                <a:spcPct val="90000"/>
              </a:lnSpc>
            </a:pPr>
            <a:r>
              <a:rPr lang="en-US" sz="2800"/>
              <a:t>Risk of </a:t>
            </a:r>
            <a:r>
              <a:rPr lang="en-US" sz="2800">
                <a:solidFill>
                  <a:srgbClr val="3333CC"/>
                </a:solidFill>
              </a:rPr>
              <a:t>never achieving closure</a:t>
            </a:r>
            <a:r>
              <a:rPr lang="en-US" sz="2800">
                <a:solidFill>
                  <a:srgbClr val="FFFF00"/>
                </a:solidFill>
              </a:rPr>
              <a:t> </a:t>
            </a:r>
          </a:p>
          <a:p>
            <a:pPr>
              <a:lnSpc>
                <a:spcPct val="90000"/>
              </a:lnSpc>
            </a:pPr>
            <a:r>
              <a:rPr lang="en-US" sz="2800"/>
              <a:t>Hard to use with </a:t>
            </a:r>
            <a:r>
              <a:rPr lang="en-US" sz="2800">
                <a:solidFill>
                  <a:srgbClr val="3333CC"/>
                </a:solidFill>
              </a:rPr>
              <a:t>legacy systems</a:t>
            </a:r>
          </a:p>
          <a:p>
            <a:pPr>
              <a:lnSpc>
                <a:spcPct val="90000"/>
              </a:lnSpc>
            </a:pPr>
            <a:r>
              <a:rPr lang="en-US" sz="2800"/>
              <a:t>Requires a system that can be </a:t>
            </a:r>
            <a:r>
              <a:rPr lang="en-US" sz="2800">
                <a:solidFill>
                  <a:srgbClr val="3333CC"/>
                </a:solidFill>
              </a:rPr>
              <a:t>modularized</a:t>
            </a:r>
          </a:p>
          <a:p>
            <a:pPr>
              <a:lnSpc>
                <a:spcPct val="90000"/>
              </a:lnSpc>
            </a:pPr>
            <a:r>
              <a:rPr lang="en-US" sz="2800"/>
              <a:t>Developers and customers must be </a:t>
            </a:r>
            <a:r>
              <a:rPr lang="en-US" sz="2800">
                <a:solidFill>
                  <a:srgbClr val="3333CC"/>
                </a:solidFill>
              </a:rPr>
              <a:t>committed to rapid-fire activities</a:t>
            </a:r>
            <a:r>
              <a:rPr lang="en-US" sz="2800">
                <a:solidFill>
                  <a:srgbClr val="FFFF00"/>
                </a:solidFill>
              </a:rPr>
              <a:t> </a:t>
            </a:r>
            <a:r>
              <a:rPr lang="en-US" sz="2800"/>
              <a:t>in an abbreviated time frame. </a:t>
            </a:r>
          </a:p>
          <a:p>
            <a:pPr>
              <a:lnSpc>
                <a:spcPct val="90000"/>
              </a:lnSpc>
            </a:pPr>
            <a:endParaRPr lang="en-US" sz="280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6" name="Rectangle 2"/>
          <p:cNvSpPr>
            <a:spLocks noGrp="1" noChangeArrowheads="1"/>
          </p:cNvSpPr>
          <p:nvPr>
            <p:ph type="title"/>
          </p:nvPr>
        </p:nvSpPr>
        <p:spPr/>
        <p:txBody>
          <a:bodyPr/>
          <a:lstStyle/>
          <a:p>
            <a:r>
              <a:rPr lang="en-US"/>
              <a:t>When to use RAD</a:t>
            </a:r>
          </a:p>
        </p:txBody>
      </p:sp>
      <p:sp>
        <p:nvSpPr>
          <p:cNvPr id="436227" name="Rectangle 3"/>
          <p:cNvSpPr>
            <a:spLocks noGrp="1" noChangeArrowheads="1"/>
          </p:cNvSpPr>
          <p:nvPr>
            <p:ph type="body" idx="1"/>
          </p:nvPr>
        </p:nvSpPr>
        <p:spPr/>
        <p:txBody>
          <a:bodyPr/>
          <a:lstStyle/>
          <a:p>
            <a:r>
              <a:rPr lang="en-US"/>
              <a:t>Reasonably </a:t>
            </a:r>
            <a:r>
              <a:rPr lang="en-US">
                <a:solidFill>
                  <a:srgbClr val="3333CC"/>
                </a:solidFill>
              </a:rPr>
              <a:t>well-known requirements</a:t>
            </a:r>
          </a:p>
          <a:p>
            <a:r>
              <a:rPr lang="en-US"/>
              <a:t>User involved </a:t>
            </a:r>
            <a:r>
              <a:rPr lang="en-US">
                <a:solidFill>
                  <a:srgbClr val="3333CC"/>
                </a:solidFill>
              </a:rPr>
              <a:t>throughout the life cycle</a:t>
            </a:r>
          </a:p>
          <a:p>
            <a:r>
              <a:rPr lang="en-US"/>
              <a:t>Project can be </a:t>
            </a:r>
            <a:r>
              <a:rPr lang="en-US">
                <a:solidFill>
                  <a:srgbClr val="3333CC"/>
                </a:solidFill>
              </a:rPr>
              <a:t>time-boxed </a:t>
            </a:r>
          </a:p>
          <a:p>
            <a:r>
              <a:rPr lang="en-US"/>
              <a:t>Functionality delivered in </a:t>
            </a:r>
            <a:r>
              <a:rPr lang="en-US">
                <a:solidFill>
                  <a:srgbClr val="3333CC"/>
                </a:solidFill>
              </a:rPr>
              <a:t>increments</a:t>
            </a:r>
          </a:p>
          <a:p>
            <a:r>
              <a:rPr lang="en-US">
                <a:solidFill>
                  <a:srgbClr val="3333CC"/>
                </a:solidFill>
              </a:rPr>
              <a:t>High performance not required</a:t>
            </a:r>
          </a:p>
          <a:p>
            <a:r>
              <a:rPr lang="en-US">
                <a:solidFill>
                  <a:srgbClr val="3333CC"/>
                </a:solidFill>
              </a:rPr>
              <a:t>Low technical risks</a:t>
            </a:r>
            <a:r>
              <a:rPr lang="en-US">
                <a:solidFill>
                  <a:srgbClr val="FFFF00"/>
                </a:solidFill>
              </a:rPr>
              <a:t> </a:t>
            </a:r>
          </a:p>
          <a:p>
            <a:r>
              <a:rPr lang="en-US"/>
              <a:t>System </a:t>
            </a:r>
            <a:r>
              <a:rPr lang="en-US">
                <a:solidFill>
                  <a:srgbClr val="3333CC"/>
                </a:solidFill>
              </a:rPr>
              <a:t>can be modularized</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p:txBody>
          <a:bodyPr/>
          <a:lstStyle/>
          <a:p>
            <a:r>
              <a:rPr lang="en-US"/>
              <a:t>Incremental Model</a:t>
            </a:r>
          </a:p>
        </p:txBody>
      </p:sp>
      <p:pic>
        <p:nvPicPr>
          <p:cNvPr id="459782" name="Picture 6" descr="Iterative SDLC"/>
          <p:cNvPicPr>
            <a:picLocks noGrp="1" noChangeAspect="1" noChangeArrowheads="1"/>
          </p:cNvPicPr>
          <p:nvPr>
            <p:ph sz="half" idx="1"/>
          </p:nvPr>
        </p:nvPicPr>
        <p:blipFill>
          <a:blip r:embed="rId2" cstate="print"/>
          <a:srcRect/>
          <a:stretch>
            <a:fillRect/>
          </a:stretch>
        </p:blipFill>
        <p:spPr>
          <a:xfrm>
            <a:off x="457200" y="1371600"/>
            <a:ext cx="4724400" cy="4648200"/>
          </a:xfrm>
          <a:noFill/>
          <a:ln/>
        </p:spPr>
      </p:pic>
      <p:sp>
        <p:nvSpPr>
          <p:cNvPr id="459779" name="Rectangle 3"/>
          <p:cNvSpPr>
            <a:spLocks noGrp="1" noChangeArrowheads="1"/>
          </p:cNvSpPr>
          <p:nvPr>
            <p:ph type="body" sz="half" idx="2"/>
          </p:nvPr>
        </p:nvSpPr>
        <p:spPr>
          <a:xfrm>
            <a:off x="5105400" y="1447800"/>
            <a:ext cx="3429000" cy="4495800"/>
          </a:xfrm>
        </p:spPr>
        <p:txBody>
          <a:bodyPr/>
          <a:lstStyle/>
          <a:p>
            <a:pPr>
              <a:lnSpc>
                <a:spcPct val="80000"/>
              </a:lnSpc>
            </a:pPr>
            <a:r>
              <a:rPr lang="en-US" sz="2000"/>
              <a:t>Construct a partial implementation of a total system </a:t>
            </a:r>
          </a:p>
          <a:p>
            <a:pPr>
              <a:lnSpc>
                <a:spcPct val="80000"/>
              </a:lnSpc>
            </a:pPr>
            <a:r>
              <a:rPr lang="en-US" sz="2000"/>
              <a:t>Then slowly add increased functionality</a:t>
            </a:r>
          </a:p>
          <a:p>
            <a:pPr>
              <a:lnSpc>
                <a:spcPct val="80000"/>
              </a:lnSpc>
            </a:pPr>
            <a:r>
              <a:rPr lang="en-US" sz="2000"/>
              <a:t>The incremental model prioritizes requirements of the system and then implements them in groups.</a:t>
            </a:r>
          </a:p>
          <a:p>
            <a:pPr>
              <a:lnSpc>
                <a:spcPct val="80000"/>
              </a:lnSpc>
            </a:pPr>
            <a:r>
              <a:rPr lang="en-US" sz="2000"/>
              <a:t>Each subsequent release of the system adds function to the previous release, until all designed functionality has been implemented.</a:t>
            </a:r>
          </a:p>
          <a:p>
            <a:pPr lvl="1">
              <a:lnSpc>
                <a:spcPct val="80000"/>
              </a:lnSpc>
            </a:pPr>
            <a:endParaRPr lang="en-US" sz="2200"/>
          </a:p>
          <a:p>
            <a:pPr lvl="1">
              <a:lnSpc>
                <a:spcPct val="80000"/>
              </a:lnSpc>
            </a:pPr>
            <a:endParaRPr lang="en-US" sz="220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p:txBody>
          <a:bodyPr/>
          <a:lstStyle/>
          <a:p>
            <a:r>
              <a:rPr lang="en-US"/>
              <a:t>Incremental Model Strengths </a:t>
            </a:r>
          </a:p>
        </p:txBody>
      </p:sp>
      <p:sp>
        <p:nvSpPr>
          <p:cNvPr id="465923" name="Rectangle 3"/>
          <p:cNvSpPr>
            <a:spLocks noGrp="1" noChangeArrowheads="1"/>
          </p:cNvSpPr>
          <p:nvPr>
            <p:ph type="body" idx="1"/>
          </p:nvPr>
        </p:nvSpPr>
        <p:spPr/>
        <p:txBody>
          <a:bodyPr/>
          <a:lstStyle/>
          <a:p>
            <a:r>
              <a:rPr lang="en-US" sz="2800" dirty="0"/>
              <a:t>Develop high-risk or </a:t>
            </a:r>
            <a:r>
              <a:rPr lang="en-US" sz="2800" dirty="0">
                <a:solidFill>
                  <a:srgbClr val="3333CC"/>
                </a:solidFill>
              </a:rPr>
              <a:t>major functions first</a:t>
            </a:r>
          </a:p>
          <a:p>
            <a:r>
              <a:rPr lang="en-US" sz="2800" dirty="0"/>
              <a:t>Each release delivers an </a:t>
            </a:r>
            <a:r>
              <a:rPr lang="en-US" sz="2800" dirty="0">
                <a:solidFill>
                  <a:srgbClr val="3333CC"/>
                </a:solidFill>
              </a:rPr>
              <a:t>operational product </a:t>
            </a:r>
          </a:p>
          <a:p>
            <a:r>
              <a:rPr lang="en-US" sz="2800" dirty="0"/>
              <a:t>Customer can </a:t>
            </a:r>
            <a:r>
              <a:rPr lang="en-US" sz="2800" dirty="0">
                <a:solidFill>
                  <a:srgbClr val="3333CC"/>
                </a:solidFill>
              </a:rPr>
              <a:t>respond to each build</a:t>
            </a:r>
          </a:p>
          <a:p>
            <a:r>
              <a:rPr lang="en-US" sz="2800" dirty="0"/>
              <a:t>Uses  “divide and conquer” </a:t>
            </a:r>
            <a:r>
              <a:rPr lang="en-US" sz="2800" dirty="0">
                <a:solidFill>
                  <a:srgbClr val="3333CC"/>
                </a:solidFill>
              </a:rPr>
              <a:t>breakdown of tasks</a:t>
            </a:r>
          </a:p>
          <a:p>
            <a:r>
              <a:rPr lang="en-US" sz="2800" dirty="0"/>
              <a:t>Lowers </a:t>
            </a:r>
            <a:r>
              <a:rPr lang="en-US" sz="2800" dirty="0">
                <a:solidFill>
                  <a:srgbClr val="3333CC"/>
                </a:solidFill>
              </a:rPr>
              <a:t>initial delivery cost </a:t>
            </a:r>
          </a:p>
          <a:p>
            <a:r>
              <a:rPr lang="en-US" sz="2800" dirty="0"/>
              <a:t>Initial </a:t>
            </a:r>
            <a:r>
              <a:rPr lang="en-US" sz="2800" dirty="0">
                <a:solidFill>
                  <a:srgbClr val="3333CC"/>
                </a:solidFill>
              </a:rPr>
              <a:t>product delivery is faster</a:t>
            </a:r>
          </a:p>
          <a:p>
            <a:r>
              <a:rPr lang="en-US" sz="2800" dirty="0"/>
              <a:t>Customers get </a:t>
            </a:r>
            <a:r>
              <a:rPr lang="en-US" sz="2800" dirty="0">
                <a:solidFill>
                  <a:srgbClr val="3333CC"/>
                </a:solidFill>
              </a:rPr>
              <a:t>important functionality early</a:t>
            </a:r>
          </a:p>
          <a:p>
            <a:r>
              <a:rPr lang="en-US" sz="2800" dirty="0"/>
              <a:t>Risk of </a:t>
            </a:r>
            <a:r>
              <a:rPr lang="en-US" sz="2800" dirty="0">
                <a:solidFill>
                  <a:srgbClr val="3333CC"/>
                </a:solidFill>
              </a:rPr>
              <a:t>changing requirements is reduced</a:t>
            </a:r>
          </a:p>
          <a:p>
            <a:pPr>
              <a:buNone/>
            </a:pPr>
            <a:endParaRPr lang="en-US" sz="2800" dirty="0">
              <a:solidFill>
                <a:srgbClr val="FFFF00"/>
              </a:solidFill>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Rectangle 2"/>
          <p:cNvSpPr>
            <a:spLocks noGrp="1" noChangeArrowheads="1"/>
          </p:cNvSpPr>
          <p:nvPr>
            <p:ph type="title"/>
          </p:nvPr>
        </p:nvSpPr>
        <p:spPr/>
        <p:txBody>
          <a:bodyPr/>
          <a:lstStyle/>
          <a:p>
            <a:r>
              <a:rPr lang="en-US"/>
              <a:t>Incremental Model Weaknesses </a:t>
            </a:r>
          </a:p>
        </p:txBody>
      </p:sp>
      <p:sp>
        <p:nvSpPr>
          <p:cNvPr id="466947" name="Rectangle 3"/>
          <p:cNvSpPr>
            <a:spLocks noGrp="1" noChangeArrowheads="1"/>
          </p:cNvSpPr>
          <p:nvPr>
            <p:ph type="body" idx="1"/>
          </p:nvPr>
        </p:nvSpPr>
        <p:spPr/>
        <p:txBody>
          <a:bodyPr/>
          <a:lstStyle/>
          <a:p>
            <a:pPr>
              <a:lnSpc>
                <a:spcPct val="90000"/>
              </a:lnSpc>
            </a:pPr>
            <a:r>
              <a:rPr lang="en-US" dirty="0"/>
              <a:t>Requires </a:t>
            </a:r>
            <a:r>
              <a:rPr lang="en-US" dirty="0">
                <a:solidFill>
                  <a:srgbClr val="3333CC"/>
                </a:solidFill>
              </a:rPr>
              <a:t>good planning and design</a:t>
            </a:r>
          </a:p>
          <a:p>
            <a:pPr>
              <a:lnSpc>
                <a:spcPct val="90000"/>
              </a:lnSpc>
            </a:pPr>
            <a:r>
              <a:rPr lang="en-US" dirty="0">
                <a:solidFill>
                  <a:srgbClr val="3333CC"/>
                </a:solidFill>
              </a:rPr>
              <a:t>Requires early definition of a complete and fully functional system</a:t>
            </a:r>
            <a:r>
              <a:rPr lang="en-US" dirty="0">
                <a:solidFill>
                  <a:srgbClr val="FFFF00"/>
                </a:solidFill>
              </a:rPr>
              <a:t> </a:t>
            </a:r>
            <a:r>
              <a:rPr lang="en-US" dirty="0"/>
              <a:t>to allow for the definition of increments</a:t>
            </a:r>
          </a:p>
          <a:p>
            <a:pPr>
              <a:lnSpc>
                <a:spcPct val="90000"/>
              </a:lnSpc>
            </a:pPr>
            <a:r>
              <a:rPr lang="en-US" dirty="0">
                <a:solidFill>
                  <a:srgbClr val="3333CC"/>
                </a:solidFill>
              </a:rPr>
              <a:t>Well-defined module interfaces</a:t>
            </a:r>
            <a:r>
              <a:rPr lang="en-US" dirty="0"/>
              <a:t> are required (some will be developed long before others)</a:t>
            </a:r>
          </a:p>
          <a:p>
            <a:pPr>
              <a:lnSpc>
                <a:spcPct val="90000"/>
              </a:lnSpc>
            </a:pPr>
            <a:r>
              <a:rPr lang="en-US" dirty="0"/>
              <a:t>Total cost of the complete system is </a:t>
            </a:r>
            <a:r>
              <a:rPr lang="en-US" dirty="0">
                <a:solidFill>
                  <a:srgbClr val="3333CC"/>
                </a:solidFill>
              </a:rPr>
              <a:t>not</a:t>
            </a:r>
            <a:r>
              <a:rPr lang="en-US" dirty="0">
                <a:solidFill>
                  <a:srgbClr val="FFFF00"/>
                </a:solidFill>
              </a:rPr>
              <a:t> </a:t>
            </a:r>
            <a:r>
              <a:rPr lang="en-US" dirty="0">
                <a:solidFill>
                  <a:srgbClr val="3333CC"/>
                </a:solidFill>
              </a:rPr>
              <a:t>lower</a:t>
            </a:r>
          </a:p>
          <a:p>
            <a:pPr>
              <a:lnSpc>
                <a:spcPct val="90000"/>
              </a:lnSpc>
            </a:pPr>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467970" name="Rectangle 2"/>
          <p:cNvSpPr>
            <a:spLocks noGrp="1" noChangeArrowheads="1"/>
          </p:cNvSpPr>
          <p:nvPr>
            <p:ph type="title"/>
          </p:nvPr>
        </p:nvSpPr>
        <p:spPr/>
        <p:txBody>
          <a:bodyPr/>
          <a:lstStyle/>
          <a:p>
            <a:r>
              <a:rPr lang="en-US" sz="3800"/>
              <a:t>When to use the Incremental Model </a:t>
            </a:r>
          </a:p>
        </p:txBody>
      </p:sp>
      <p:sp>
        <p:nvSpPr>
          <p:cNvPr id="467971" name="Rectangle 3"/>
          <p:cNvSpPr>
            <a:spLocks noGrp="1" noChangeArrowheads="1"/>
          </p:cNvSpPr>
          <p:nvPr>
            <p:ph type="body" idx="1"/>
          </p:nvPr>
        </p:nvSpPr>
        <p:spPr>
          <a:xfrm>
            <a:off x="457200" y="1447800"/>
            <a:ext cx="8229600" cy="4495800"/>
          </a:xfrm>
        </p:spPr>
        <p:txBody>
          <a:bodyPr/>
          <a:lstStyle/>
          <a:p>
            <a:r>
              <a:rPr lang="en-US" sz="2800" dirty="0"/>
              <a:t>Risk, funding, schedule, program complexity, or need for </a:t>
            </a:r>
            <a:r>
              <a:rPr lang="en-US" sz="2800" dirty="0">
                <a:solidFill>
                  <a:srgbClr val="3333CC"/>
                </a:solidFill>
              </a:rPr>
              <a:t>early realization of benefits</a:t>
            </a:r>
            <a:r>
              <a:rPr lang="en-US" sz="2800" dirty="0">
                <a:solidFill>
                  <a:srgbClr val="FFFF00"/>
                </a:solidFill>
              </a:rPr>
              <a:t>.</a:t>
            </a:r>
          </a:p>
          <a:p>
            <a:r>
              <a:rPr lang="en-US" sz="2800" dirty="0"/>
              <a:t>Most of the requirements are known up-front but are expected to </a:t>
            </a:r>
            <a:r>
              <a:rPr lang="en-US" sz="2800" dirty="0">
                <a:solidFill>
                  <a:srgbClr val="3333CC"/>
                </a:solidFill>
              </a:rPr>
              <a:t>evolve over time</a:t>
            </a:r>
          </a:p>
          <a:p>
            <a:r>
              <a:rPr lang="en-US" sz="2800" dirty="0"/>
              <a:t>A need to </a:t>
            </a:r>
            <a:r>
              <a:rPr lang="en-US" sz="2800" dirty="0">
                <a:solidFill>
                  <a:srgbClr val="3333CC"/>
                </a:solidFill>
              </a:rPr>
              <a:t>get basic functionality to the market early</a:t>
            </a:r>
          </a:p>
          <a:p>
            <a:r>
              <a:rPr lang="en-US" sz="2800" dirty="0"/>
              <a:t>On projects which have </a:t>
            </a:r>
            <a:r>
              <a:rPr lang="en-US" sz="2800" dirty="0">
                <a:solidFill>
                  <a:srgbClr val="3333CC"/>
                </a:solidFill>
              </a:rPr>
              <a:t>lengthy development schedules</a:t>
            </a:r>
          </a:p>
          <a:p>
            <a:r>
              <a:rPr lang="en-US" sz="2800" dirty="0"/>
              <a:t>On a project with </a:t>
            </a:r>
            <a:r>
              <a:rPr lang="en-US" sz="2800" dirty="0">
                <a:solidFill>
                  <a:srgbClr val="3333CC"/>
                </a:solidFill>
              </a:rPr>
              <a:t>new technology</a:t>
            </a:r>
          </a:p>
          <a:p>
            <a:endParaRPr lang="en-US" sz="2800" dirty="0">
              <a:solidFill>
                <a:srgbClr val="FFFF00"/>
              </a:solidFill>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p:txBody>
          <a:bodyPr/>
          <a:lstStyle/>
          <a:p>
            <a:r>
              <a:rPr lang="en-US"/>
              <a:t>Spiral SDLC Model</a:t>
            </a:r>
          </a:p>
        </p:txBody>
      </p:sp>
      <p:sp>
        <p:nvSpPr>
          <p:cNvPr id="468997" name="Rectangle 5"/>
          <p:cNvSpPr>
            <a:spLocks noGrp="1" noChangeArrowheads="1"/>
          </p:cNvSpPr>
          <p:nvPr>
            <p:ph type="body" sz="half" idx="2"/>
          </p:nvPr>
        </p:nvSpPr>
        <p:spPr>
          <a:xfrm>
            <a:off x="4876800" y="1295400"/>
            <a:ext cx="3733800" cy="4495800"/>
          </a:xfrm>
        </p:spPr>
        <p:txBody>
          <a:bodyPr/>
          <a:lstStyle/>
          <a:p>
            <a:r>
              <a:rPr lang="en-US" sz="2800"/>
              <a:t>Adds risk analysis, and 4gl RAD prototyping to the waterfall model</a:t>
            </a:r>
          </a:p>
          <a:p>
            <a:r>
              <a:rPr lang="en-US" sz="2800"/>
              <a:t>Each cycle involves the same sequence of steps as the waterfall process model </a:t>
            </a:r>
          </a:p>
        </p:txBody>
      </p:sp>
      <p:pic>
        <p:nvPicPr>
          <p:cNvPr id="469001" name="Picture 9"/>
          <p:cNvPicPr>
            <a:picLocks noChangeAspect="1" noChangeArrowheads="1"/>
          </p:cNvPicPr>
          <p:nvPr/>
        </p:nvPicPr>
        <p:blipFill>
          <a:blip r:embed="rId2" cstate="print"/>
          <a:srcRect/>
          <a:stretch>
            <a:fillRect/>
          </a:stretch>
        </p:blipFill>
        <p:spPr bwMode="auto">
          <a:xfrm>
            <a:off x="457200" y="1447800"/>
            <a:ext cx="4510088" cy="4572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Rectangle 2"/>
          <p:cNvSpPr>
            <a:spLocks noGrp="1" noChangeArrowheads="1"/>
          </p:cNvSpPr>
          <p:nvPr>
            <p:ph type="title"/>
          </p:nvPr>
        </p:nvSpPr>
        <p:spPr/>
        <p:txBody>
          <a:bodyPr/>
          <a:lstStyle/>
          <a:p>
            <a:r>
              <a:rPr lang="en-US" sz="2500"/>
              <a:t>Spiral Quadrant</a:t>
            </a:r>
            <a:br>
              <a:rPr lang="en-US" sz="2500"/>
            </a:br>
            <a:r>
              <a:rPr lang="en-US" sz="2500">
                <a:solidFill>
                  <a:srgbClr val="FFFF00"/>
                </a:solidFill>
              </a:rPr>
              <a:t>Determine objectives, alternatives and constraints</a:t>
            </a:r>
            <a:br>
              <a:rPr lang="en-US" sz="2500">
                <a:solidFill>
                  <a:srgbClr val="FFFF00"/>
                </a:solidFill>
              </a:rPr>
            </a:br>
            <a:endParaRPr lang="en-US" sz="2500">
              <a:solidFill>
                <a:srgbClr val="FFFF00"/>
              </a:solidFill>
            </a:endParaRPr>
          </a:p>
        </p:txBody>
      </p:sp>
      <p:sp>
        <p:nvSpPr>
          <p:cNvPr id="471043" name="Rectangle 3"/>
          <p:cNvSpPr>
            <a:spLocks noGrp="1" noChangeArrowheads="1"/>
          </p:cNvSpPr>
          <p:nvPr>
            <p:ph type="body" idx="1"/>
          </p:nvPr>
        </p:nvSpPr>
        <p:spPr>
          <a:xfrm>
            <a:off x="457200" y="1828800"/>
            <a:ext cx="8229600" cy="4495800"/>
          </a:xfrm>
        </p:spPr>
        <p:txBody>
          <a:bodyPr/>
          <a:lstStyle/>
          <a:p>
            <a:r>
              <a:rPr lang="en-US" sz="2400">
                <a:solidFill>
                  <a:srgbClr val="3333CC"/>
                </a:solidFill>
              </a:rPr>
              <a:t>Objectives</a:t>
            </a:r>
            <a:r>
              <a:rPr lang="en-US" sz="2400"/>
              <a:t>:  functionality, performance, hardware/software interface, critical success factors, etc.</a:t>
            </a:r>
          </a:p>
          <a:p>
            <a:r>
              <a:rPr lang="en-US" sz="2400">
                <a:solidFill>
                  <a:srgbClr val="3333CC"/>
                </a:solidFill>
              </a:rPr>
              <a:t>Alternatives</a:t>
            </a:r>
            <a:r>
              <a:rPr lang="en-US" sz="2400"/>
              <a:t>: build, reuse, buy, sub-contract, etc.</a:t>
            </a:r>
          </a:p>
          <a:p>
            <a:r>
              <a:rPr lang="en-US" sz="2400">
                <a:solidFill>
                  <a:srgbClr val="3333CC"/>
                </a:solidFill>
              </a:rPr>
              <a:t>Constraints</a:t>
            </a:r>
            <a:r>
              <a:rPr lang="en-US" sz="2400"/>
              <a:t>:  cost, schedule, interface, etc.</a:t>
            </a:r>
          </a:p>
          <a:p>
            <a:pPr lvl="1"/>
            <a:endParaRPr lang="en-US" sz="240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2" name="Rectangle 4"/>
          <p:cNvSpPr>
            <a:spLocks noGrp="1" noChangeArrowheads="1"/>
          </p:cNvSpPr>
          <p:nvPr>
            <p:ph type="title"/>
          </p:nvPr>
        </p:nvSpPr>
        <p:spPr/>
        <p:txBody>
          <a:bodyPr/>
          <a:lstStyle/>
          <a:p>
            <a:r>
              <a:rPr lang="en-US" sz="3300"/>
              <a:t>Software Development Life Cycle (SDLC)</a:t>
            </a:r>
          </a:p>
        </p:txBody>
      </p:sp>
      <p:sp>
        <p:nvSpPr>
          <p:cNvPr id="416773" name="Rectangle 5"/>
          <p:cNvSpPr>
            <a:spLocks noGrp="1" noChangeArrowheads="1"/>
          </p:cNvSpPr>
          <p:nvPr>
            <p:ph type="body" idx="1"/>
          </p:nvPr>
        </p:nvSpPr>
        <p:spPr/>
        <p:txBody>
          <a:bodyPr/>
          <a:lstStyle/>
          <a:p>
            <a:pPr>
              <a:lnSpc>
                <a:spcPct val="80000"/>
              </a:lnSpc>
              <a:buFont typeface="Wingdings" pitchFamily="2" charset="2"/>
              <a:buNone/>
            </a:pPr>
            <a:r>
              <a:rPr lang="en-US" sz="2400"/>
              <a:t>   A framework that describes the activities performed at each stage of a software development project.</a:t>
            </a:r>
          </a:p>
          <a:p>
            <a:pPr>
              <a:lnSpc>
                <a:spcPct val="80000"/>
              </a:lnSpc>
              <a:buFont typeface="Wingdings" pitchFamily="2" charset="2"/>
              <a:buNone/>
            </a:pPr>
            <a:endParaRPr lang="en-US" sz="2400"/>
          </a:p>
          <a:p>
            <a:pPr>
              <a:lnSpc>
                <a:spcPct val="80000"/>
              </a:lnSpc>
            </a:pPr>
            <a:r>
              <a:rPr lang="en-US" sz="2400"/>
              <a:t>SDLC stands for </a:t>
            </a:r>
          </a:p>
          <a:p>
            <a:pPr lvl="1">
              <a:lnSpc>
                <a:spcPct val="80000"/>
              </a:lnSpc>
            </a:pPr>
            <a:r>
              <a:rPr lang="en-US" sz="2200"/>
              <a:t>Software Development </a:t>
            </a:r>
            <a:r>
              <a:rPr lang="en-US" sz="2200" u="sng"/>
              <a:t>Life Cycle</a:t>
            </a:r>
            <a:r>
              <a:rPr lang="en-US" sz="2200" b="1" u="sng"/>
              <a:t> </a:t>
            </a:r>
          </a:p>
          <a:p>
            <a:pPr lvl="1">
              <a:lnSpc>
                <a:spcPct val="80000"/>
              </a:lnSpc>
            </a:pPr>
            <a:r>
              <a:rPr lang="en-US" sz="2200"/>
              <a:t>First, SDLC is a </a:t>
            </a:r>
            <a:r>
              <a:rPr lang="en-US" sz="2200" i="1"/>
              <a:t>Life Cycle</a:t>
            </a:r>
            <a:r>
              <a:rPr lang="en-US" sz="2200"/>
              <a:t>.</a:t>
            </a:r>
          </a:p>
          <a:p>
            <a:pPr lvl="1">
              <a:lnSpc>
                <a:spcPct val="80000"/>
              </a:lnSpc>
            </a:pPr>
            <a:r>
              <a:rPr lang="en-US" sz="2200"/>
              <a:t>All </a:t>
            </a:r>
            <a:r>
              <a:rPr lang="en-US" sz="2200" u="sng"/>
              <a:t>software</a:t>
            </a:r>
            <a:r>
              <a:rPr lang="en-US" sz="2200"/>
              <a:t> have a life cycle or a series of stages they naturally undergo.  </a:t>
            </a:r>
          </a:p>
          <a:p>
            <a:pPr lvl="2">
              <a:lnSpc>
                <a:spcPct val="80000"/>
              </a:lnSpc>
            </a:pPr>
            <a:r>
              <a:rPr lang="en-US" sz="1700"/>
              <a:t>The number and name of the stages varies, but the primary stages are conception, </a:t>
            </a:r>
            <a:r>
              <a:rPr lang="en-US" sz="1700" i="1"/>
              <a:t>development</a:t>
            </a:r>
            <a:r>
              <a:rPr lang="en-US" sz="1700"/>
              <a:t>, maturity and decline. </a:t>
            </a:r>
          </a:p>
          <a:p>
            <a:pPr lvl="2">
              <a:lnSpc>
                <a:spcPct val="80000"/>
              </a:lnSpc>
            </a:pPr>
            <a:r>
              <a:rPr lang="en-US" sz="1700"/>
              <a:t>The </a:t>
            </a:r>
            <a:r>
              <a:rPr lang="en-US" sz="1700" b="1"/>
              <a:t>software development life cycle (SDLC)</a:t>
            </a:r>
            <a:r>
              <a:rPr lang="en-US" sz="1700"/>
              <a:t> therefore, refers to the </a:t>
            </a:r>
            <a:r>
              <a:rPr lang="en-US" sz="1700" u="sng"/>
              <a:t>development </a:t>
            </a:r>
            <a:r>
              <a:rPr lang="en-US" sz="1700"/>
              <a:t>stage of the </a:t>
            </a:r>
            <a:r>
              <a:rPr lang="en-US" sz="1700" u="sng"/>
              <a:t>software’s</a:t>
            </a:r>
            <a:r>
              <a:rPr lang="en-US" sz="1700"/>
              <a:t> </a:t>
            </a:r>
            <a:r>
              <a:rPr lang="en-US" sz="1700" u="sng"/>
              <a:t>life cycle</a:t>
            </a:r>
            <a:r>
              <a:rPr lang="en-US" sz="1700"/>
              <a:t>. </a:t>
            </a:r>
          </a:p>
          <a:p>
            <a:pPr lvl="2">
              <a:lnSpc>
                <a:spcPct val="80000"/>
              </a:lnSpc>
            </a:pPr>
            <a:endParaRPr lang="en-US" sz="1700"/>
          </a:p>
          <a:p>
            <a:pPr>
              <a:lnSpc>
                <a:spcPct val="80000"/>
              </a:lnSpc>
              <a:buFont typeface="Wingdings" pitchFamily="2" charset="2"/>
              <a:buNone/>
            </a:pPr>
            <a:r>
              <a:rPr lang="en-US" sz="2400"/>
              <a:t>    </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p:txBody>
          <a:bodyPr/>
          <a:lstStyle/>
          <a:p>
            <a:r>
              <a:rPr lang="en-US" sz="2500"/>
              <a:t>Spiral Quadrant</a:t>
            </a:r>
            <a:br>
              <a:rPr lang="en-US" sz="2500"/>
            </a:br>
            <a:r>
              <a:rPr lang="en-US" sz="2500">
                <a:solidFill>
                  <a:srgbClr val="FFFF00"/>
                </a:solidFill>
              </a:rPr>
              <a:t>Evaluate alternatives,  identify and resolve risks </a:t>
            </a:r>
          </a:p>
        </p:txBody>
      </p:sp>
      <p:sp>
        <p:nvSpPr>
          <p:cNvPr id="472067" name="Rectangle 3"/>
          <p:cNvSpPr>
            <a:spLocks noGrp="1" noChangeArrowheads="1"/>
          </p:cNvSpPr>
          <p:nvPr>
            <p:ph type="body" idx="1"/>
          </p:nvPr>
        </p:nvSpPr>
        <p:spPr/>
        <p:txBody>
          <a:bodyPr/>
          <a:lstStyle/>
          <a:p>
            <a:r>
              <a:rPr lang="en-US" sz="2400">
                <a:solidFill>
                  <a:srgbClr val="3333CC"/>
                </a:solidFill>
              </a:rPr>
              <a:t>Study alternatives</a:t>
            </a:r>
            <a:r>
              <a:rPr lang="en-US" sz="2400">
                <a:solidFill>
                  <a:srgbClr val="FFFF00"/>
                </a:solidFill>
              </a:rPr>
              <a:t> </a:t>
            </a:r>
            <a:r>
              <a:rPr lang="en-US" sz="2400"/>
              <a:t>relative to objectives and constraints</a:t>
            </a:r>
          </a:p>
          <a:p>
            <a:r>
              <a:rPr lang="en-US" sz="2400">
                <a:solidFill>
                  <a:srgbClr val="3333CC"/>
                </a:solidFill>
              </a:rPr>
              <a:t>Identify risks</a:t>
            </a:r>
            <a:r>
              <a:rPr lang="en-US" sz="2400">
                <a:solidFill>
                  <a:srgbClr val="FFFF00"/>
                </a:solidFill>
              </a:rPr>
              <a:t> </a:t>
            </a:r>
            <a:r>
              <a:rPr lang="en-US" sz="2400"/>
              <a:t>(lack of experience, new technology, tight schedules, poor process, etc.</a:t>
            </a:r>
          </a:p>
          <a:p>
            <a:r>
              <a:rPr lang="en-US" sz="2400">
                <a:solidFill>
                  <a:srgbClr val="3333CC"/>
                </a:solidFill>
              </a:rPr>
              <a:t>Resolve risks</a:t>
            </a:r>
            <a:r>
              <a:rPr lang="en-US" sz="2400"/>
              <a:t> (evaluate if money could be lost by continuing system development</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p:txBody>
          <a:bodyPr/>
          <a:lstStyle/>
          <a:p>
            <a:r>
              <a:rPr lang="en-US" sz="2900"/>
              <a:t>Spiral Quadrant</a:t>
            </a:r>
            <a:br>
              <a:rPr lang="en-US" sz="2900"/>
            </a:br>
            <a:r>
              <a:rPr lang="en-US" sz="2900">
                <a:solidFill>
                  <a:srgbClr val="FFFF00"/>
                </a:solidFill>
              </a:rPr>
              <a:t>Develop next-level product</a:t>
            </a:r>
          </a:p>
        </p:txBody>
      </p:sp>
      <p:sp>
        <p:nvSpPr>
          <p:cNvPr id="473091" name="Rectangle 3"/>
          <p:cNvSpPr>
            <a:spLocks noGrp="1" noChangeArrowheads="1"/>
          </p:cNvSpPr>
          <p:nvPr>
            <p:ph type="body" idx="1"/>
          </p:nvPr>
        </p:nvSpPr>
        <p:spPr/>
        <p:txBody>
          <a:bodyPr/>
          <a:lstStyle/>
          <a:p>
            <a:r>
              <a:rPr lang="en-US" sz="2400"/>
              <a:t>Typical activites:</a:t>
            </a:r>
          </a:p>
          <a:p>
            <a:pPr lvl="1"/>
            <a:r>
              <a:rPr lang="en-US" sz="2400"/>
              <a:t>Create a design</a:t>
            </a:r>
          </a:p>
          <a:p>
            <a:pPr lvl="1"/>
            <a:r>
              <a:rPr lang="en-US" sz="2400"/>
              <a:t>Review design</a:t>
            </a:r>
          </a:p>
          <a:p>
            <a:pPr lvl="1"/>
            <a:r>
              <a:rPr lang="en-US" sz="2400"/>
              <a:t>Develop code</a:t>
            </a:r>
          </a:p>
          <a:p>
            <a:pPr lvl="1"/>
            <a:r>
              <a:rPr lang="en-US" sz="2400"/>
              <a:t>Inspect code</a:t>
            </a:r>
          </a:p>
          <a:p>
            <a:pPr lvl="1"/>
            <a:r>
              <a:rPr lang="en-US" sz="2400"/>
              <a:t>Test product</a:t>
            </a:r>
          </a:p>
          <a:p>
            <a:pPr lvl="1"/>
            <a:endParaRPr lang="en-US" sz="240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Rectangle 2"/>
          <p:cNvSpPr>
            <a:spLocks noGrp="1" noChangeArrowheads="1"/>
          </p:cNvSpPr>
          <p:nvPr>
            <p:ph type="title"/>
          </p:nvPr>
        </p:nvSpPr>
        <p:spPr/>
        <p:txBody>
          <a:bodyPr/>
          <a:lstStyle/>
          <a:p>
            <a:r>
              <a:rPr lang="en-US" sz="2900"/>
              <a:t>Spiral Quadrant</a:t>
            </a:r>
            <a:br>
              <a:rPr lang="en-US" sz="2900"/>
            </a:br>
            <a:r>
              <a:rPr lang="en-US" sz="2900">
                <a:solidFill>
                  <a:srgbClr val="FFFF00"/>
                </a:solidFill>
              </a:rPr>
              <a:t>Plan next phase</a:t>
            </a:r>
          </a:p>
        </p:txBody>
      </p:sp>
      <p:sp>
        <p:nvSpPr>
          <p:cNvPr id="474115" name="Rectangle 3"/>
          <p:cNvSpPr>
            <a:spLocks noGrp="1" noChangeArrowheads="1"/>
          </p:cNvSpPr>
          <p:nvPr>
            <p:ph type="body" idx="1"/>
          </p:nvPr>
        </p:nvSpPr>
        <p:spPr/>
        <p:txBody>
          <a:bodyPr/>
          <a:lstStyle/>
          <a:p>
            <a:r>
              <a:rPr lang="en-US" sz="2400">
                <a:solidFill>
                  <a:srgbClr val="3333CC"/>
                </a:solidFill>
              </a:rPr>
              <a:t>Typical activities</a:t>
            </a:r>
          </a:p>
          <a:p>
            <a:pPr lvl="1"/>
            <a:r>
              <a:rPr lang="en-US" sz="2400"/>
              <a:t>Develop project plan</a:t>
            </a:r>
          </a:p>
          <a:p>
            <a:pPr lvl="1"/>
            <a:r>
              <a:rPr lang="en-US" sz="2400"/>
              <a:t>Develop configuration management plan</a:t>
            </a:r>
          </a:p>
          <a:p>
            <a:pPr lvl="1"/>
            <a:r>
              <a:rPr lang="en-US" sz="2400"/>
              <a:t>Develop a test plan</a:t>
            </a:r>
          </a:p>
          <a:p>
            <a:pPr lvl="1"/>
            <a:r>
              <a:rPr lang="en-US" sz="2400"/>
              <a:t>Develop an installation plan</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2"/>
          <p:cNvSpPr>
            <a:spLocks noGrp="1" noChangeArrowheads="1"/>
          </p:cNvSpPr>
          <p:nvPr>
            <p:ph type="title"/>
          </p:nvPr>
        </p:nvSpPr>
        <p:spPr/>
        <p:txBody>
          <a:bodyPr/>
          <a:lstStyle/>
          <a:p>
            <a:r>
              <a:rPr lang="en-US"/>
              <a:t>Spiral Model Strengths</a:t>
            </a:r>
          </a:p>
        </p:txBody>
      </p:sp>
      <p:sp>
        <p:nvSpPr>
          <p:cNvPr id="476163" name="Rectangle 3"/>
          <p:cNvSpPr>
            <a:spLocks noGrp="1" noChangeArrowheads="1"/>
          </p:cNvSpPr>
          <p:nvPr>
            <p:ph type="body" idx="1"/>
          </p:nvPr>
        </p:nvSpPr>
        <p:spPr/>
        <p:txBody>
          <a:bodyPr/>
          <a:lstStyle/>
          <a:p>
            <a:r>
              <a:rPr lang="en-US" sz="2800"/>
              <a:t>Provides early indication of insurmountable risks, without much cost</a:t>
            </a:r>
          </a:p>
          <a:p>
            <a:r>
              <a:rPr lang="en-US" sz="2800"/>
              <a:t>Users see the system early because of rapid prototyping tools</a:t>
            </a:r>
          </a:p>
          <a:p>
            <a:r>
              <a:rPr lang="en-US" sz="2800"/>
              <a:t>Critical high-risk functions are developed first</a:t>
            </a:r>
          </a:p>
          <a:p>
            <a:r>
              <a:rPr lang="en-US" sz="2800"/>
              <a:t>The design does not have to be perfect </a:t>
            </a:r>
          </a:p>
          <a:p>
            <a:r>
              <a:rPr lang="en-US" sz="2800"/>
              <a:t>Users can be closely tied to all lifecycle steps</a:t>
            </a:r>
          </a:p>
          <a:p>
            <a:r>
              <a:rPr lang="en-US" sz="2800"/>
              <a:t>Early and frequent feedback from users</a:t>
            </a:r>
          </a:p>
          <a:p>
            <a:r>
              <a:rPr lang="en-US" sz="2800"/>
              <a:t>Cumulative costs assessed frequently </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p:txBody>
          <a:bodyPr/>
          <a:lstStyle/>
          <a:p>
            <a:r>
              <a:rPr lang="en-US"/>
              <a:t>Spiral Model Weaknesses</a:t>
            </a:r>
          </a:p>
        </p:txBody>
      </p:sp>
      <p:sp>
        <p:nvSpPr>
          <p:cNvPr id="477187" name="Rectangle 3"/>
          <p:cNvSpPr>
            <a:spLocks noGrp="1" noChangeArrowheads="1"/>
          </p:cNvSpPr>
          <p:nvPr>
            <p:ph type="body" idx="1"/>
          </p:nvPr>
        </p:nvSpPr>
        <p:spPr>
          <a:xfrm>
            <a:off x="457200" y="1371600"/>
            <a:ext cx="8229600" cy="4495800"/>
          </a:xfrm>
        </p:spPr>
        <p:txBody>
          <a:bodyPr/>
          <a:lstStyle/>
          <a:p>
            <a:pPr>
              <a:lnSpc>
                <a:spcPct val="90000"/>
              </a:lnSpc>
            </a:pPr>
            <a:r>
              <a:rPr lang="en-US" sz="2400"/>
              <a:t>Time spent for evaluating risks too large for small or low-risk projects</a:t>
            </a:r>
          </a:p>
          <a:p>
            <a:pPr>
              <a:lnSpc>
                <a:spcPct val="90000"/>
              </a:lnSpc>
            </a:pPr>
            <a:r>
              <a:rPr lang="en-US" sz="2400"/>
              <a:t>Time spent planning, resetting objectives, doing risk analysis and prototyping may  be excessive</a:t>
            </a:r>
          </a:p>
          <a:p>
            <a:pPr>
              <a:lnSpc>
                <a:spcPct val="90000"/>
              </a:lnSpc>
            </a:pPr>
            <a:r>
              <a:rPr lang="en-US" sz="2400"/>
              <a:t>The model is complex </a:t>
            </a:r>
          </a:p>
          <a:p>
            <a:pPr>
              <a:lnSpc>
                <a:spcPct val="90000"/>
              </a:lnSpc>
            </a:pPr>
            <a:r>
              <a:rPr lang="en-US" sz="2400"/>
              <a:t>Risk assessment expertise is required</a:t>
            </a:r>
          </a:p>
          <a:p>
            <a:pPr>
              <a:lnSpc>
                <a:spcPct val="90000"/>
              </a:lnSpc>
            </a:pPr>
            <a:r>
              <a:rPr lang="en-US" sz="2400"/>
              <a:t>Spiral may continue indefinitely</a:t>
            </a:r>
          </a:p>
          <a:p>
            <a:pPr>
              <a:lnSpc>
                <a:spcPct val="90000"/>
              </a:lnSpc>
            </a:pPr>
            <a:r>
              <a:rPr lang="en-US" sz="2400"/>
              <a:t>Developers must be reassigned during non-development phase activities</a:t>
            </a:r>
          </a:p>
          <a:p>
            <a:pPr>
              <a:lnSpc>
                <a:spcPct val="90000"/>
              </a:lnSpc>
            </a:pPr>
            <a:r>
              <a:rPr lang="en-US" sz="2400"/>
              <a:t>May be hard to define objective, verifiable milestones that indicate readiness to proceed through the next iteration</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Grp="1" noChangeArrowheads="1"/>
          </p:cNvSpPr>
          <p:nvPr>
            <p:ph type="title"/>
          </p:nvPr>
        </p:nvSpPr>
        <p:spPr/>
        <p:txBody>
          <a:bodyPr/>
          <a:lstStyle/>
          <a:p>
            <a:r>
              <a:rPr lang="en-US"/>
              <a:t>When to use Spiral Model</a:t>
            </a:r>
          </a:p>
        </p:txBody>
      </p:sp>
      <p:sp>
        <p:nvSpPr>
          <p:cNvPr id="478211" name="Rectangle 3"/>
          <p:cNvSpPr>
            <a:spLocks noGrp="1" noChangeArrowheads="1"/>
          </p:cNvSpPr>
          <p:nvPr>
            <p:ph type="body" idx="1"/>
          </p:nvPr>
        </p:nvSpPr>
        <p:spPr/>
        <p:txBody>
          <a:bodyPr/>
          <a:lstStyle/>
          <a:p>
            <a:pPr>
              <a:lnSpc>
                <a:spcPct val="80000"/>
              </a:lnSpc>
            </a:pPr>
            <a:r>
              <a:rPr lang="en-US" sz="2800"/>
              <a:t>When creation of a prototype is appropriate</a:t>
            </a:r>
          </a:p>
          <a:p>
            <a:pPr>
              <a:lnSpc>
                <a:spcPct val="80000"/>
              </a:lnSpc>
            </a:pPr>
            <a:r>
              <a:rPr lang="en-US" sz="2800"/>
              <a:t>When costs and risk evaluation is important</a:t>
            </a:r>
          </a:p>
          <a:p>
            <a:pPr>
              <a:lnSpc>
                <a:spcPct val="80000"/>
              </a:lnSpc>
            </a:pPr>
            <a:r>
              <a:rPr lang="en-US" sz="2800"/>
              <a:t>For medium to high-risk projects</a:t>
            </a:r>
          </a:p>
          <a:p>
            <a:pPr>
              <a:lnSpc>
                <a:spcPct val="80000"/>
              </a:lnSpc>
            </a:pPr>
            <a:r>
              <a:rPr lang="en-US" sz="2800"/>
              <a:t>Long-term project commitment unwise because of potential changes to economic priorities</a:t>
            </a:r>
          </a:p>
          <a:p>
            <a:pPr>
              <a:lnSpc>
                <a:spcPct val="80000"/>
              </a:lnSpc>
            </a:pPr>
            <a:r>
              <a:rPr lang="en-US" sz="2800"/>
              <a:t>Users are unsure of their needs</a:t>
            </a:r>
          </a:p>
          <a:p>
            <a:pPr>
              <a:lnSpc>
                <a:spcPct val="80000"/>
              </a:lnSpc>
            </a:pPr>
            <a:r>
              <a:rPr lang="en-US" sz="2800"/>
              <a:t>Requirements are complex</a:t>
            </a:r>
          </a:p>
          <a:p>
            <a:pPr>
              <a:lnSpc>
                <a:spcPct val="80000"/>
              </a:lnSpc>
            </a:pPr>
            <a:r>
              <a:rPr lang="en-US" sz="2800"/>
              <a:t>New product line </a:t>
            </a:r>
          </a:p>
          <a:p>
            <a:pPr>
              <a:lnSpc>
                <a:spcPct val="80000"/>
              </a:lnSpc>
            </a:pPr>
            <a:r>
              <a:rPr lang="en-US" sz="2800"/>
              <a:t>Significant changes are expected (research and exploration)</a:t>
            </a:r>
          </a:p>
          <a:p>
            <a:pPr>
              <a:lnSpc>
                <a:spcPct val="80000"/>
              </a:lnSpc>
            </a:pPr>
            <a:endParaRPr lang="en-US" sz="280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32487" name="Rectangle 7"/>
          <p:cNvSpPr>
            <a:spLocks noChangeArrowheads="1"/>
          </p:cNvSpPr>
          <p:nvPr/>
        </p:nvSpPr>
        <p:spPr bwMode="auto">
          <a:xfrm>
            <a:off x="533400" y="2590800"/>
            <a:ext cx="7924800" cy="1311275"/>
          </a:xfrm>
          <a:prstGeom prst="rect">
            <a:avLst/>
          </a:prstGeom>
          <a:noFill/>
          <a:ln w="9525">
            <a:noFill/>
            <a:miter lim="800000"/>
            <a:headEnd/>
            <a:tailEnd/>
          </a:ln>
          <a:effectLst/>
        </p:spPr>
        <p:txBody>
          <a:bodyPr>
            <a:spAutoFit/>
          </a:bodyPr>
          <a:lstStyle/>
          <a:p>
            <a:pPr algn="ctr" eaLnBrk="0" hangingPunct="0"/>
            <a:r>
              <a:rPr lang="en-US" sz="4000">
                <a:solidFill>
                  <a:schemeClr val="tx1"/>
                </a:solidFill>
              </a:rPr>
              <a:t>SLC Stage Description and Work Products</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8" name="Rectangle 2"/>
          <p:cNvSpPr>
            <a:spLocks noGrp="1" noChangeArrowheads="1"/>
          </p:cNvSpPr>
          <p:nvPr>
            <p:ph type="title"/>
          </p:nvPr>
        </p:nvSpPr>
        <p:spPr/>
        <p:txBody>
          <a:bodyPr/>
          <a:lstStyle/>
          <a:p>
            <a:r>
              <a:rPr lang="en-US"/>
              <a:t>Requirement Analysis</a:t>
            </a:r>
          </a:p>
        </p:txBody>
      </p:sp>
      <p:sp>
        <p:nvSpPr>
          <p:cNvPr id="531459" name="Rectangle 3"/>
          <p:cNvSpPr>
            <a:spLocks noGrp="1" noChangeArrowheads="1"/>
          </p:cNvSpPr>
          <p:nvPr>
            <p:ph type="body" idx="1"/>
          </p:nvPr>
        </p:nvSpPr>
        <p:spPr/>
        <p:txBody>
          <a:bodyPr/>
          <a:lstStyle/>
          <a:p>
            <a:pPr>
              <a:lnSpc>
                <a:spcPct val="80000"/>
              </a:lnSpc>
              <a:buFont typeface="Wingdings" pitchFamily="2" charset="2"/>
              <a:buNone/>
            </a:pPr>
            <a:r>
              <a:rPr lang="en-GB" altLang="zh-CN" sz="2000">
                <a:ea typeface="宋体" charset="-122"/>
              </a:rPr>
              <a:t>    This is an activity to define the procedure to study the complete system as given in the contract by the Customer in depth, such that each process linked to the final preparation of the software is clearly understood.</a:t>
            </a:r>
          </a:p>
          <a:p>
            <a:pPr>
              <a:lnSpc>
                <a:spcPct val="80000"/>
              </a:lnSpc>
              <a:buFont typeface="Wingdings" pitchFamily="2" charset="2"/>
              <a:buNone/>
            </a:pPr>
            <a:endParaRPr lang="en-GB" altLang="zh-CN" sz="2000">
              <a:ea typeface="宋体" charset="-122"/>
            </a:endParaRPr>
          </a:p>
          <a:p>
            <a:pPr>
              <a:lnSpc>
                <a:spcPct val="80000"/>
              </a:lnSpc>
            </a:pPr>
            <a:r>
              <a:rPr lang="en-GB" altLang="zh-CN" sz="2000">
                <a:ea typeface="宋体" charset="-122"/>
              </a:rPr>
              <a:t>Inputs:</a:t>
            </a:r>
          </a:p>
          <a:p>
            <a:pPr lvl="1">
              <a:lnSpc>
                <a:spcPct val="80000"/>
              </a:lnSpc>
            </a:pPr>
            <a:r>
              <a:rPr lang="en-GB" altLang="zh-CN" sz="1800">
                <a:ea typeface="宋体" charset="-122"/>
              </a:rPr>
              <a:t>Any system requirements that were found during the pre-proposed stage and after</a:t>
            </a:r>
          </a:p>
          <a:p>
            <a:pPr lvl="1">
              <a:lnSpc>
                <a:spcPct val="80000"/>
              </a:lnSpc>
            </a:pPr>
            <a:r>
              <a:rPr lang="en-GB" altLang="zh-CN" sz="1800">
                <a:ea typeface="宋体" charset="-122"/>
              </a:rPr>
              <a:t>All customer correspondence related to system requirements</a:t>
            </a:r>
          </a:p>
          <a:p>
            <a:pPr lvl="1">
              <a:lnSpc>
                <a:spcPct val="80000"/>
              </a:lnSpc>
            </a:pPr>
            <a:r>
              <a:rPr lang="en-GB" altLang="zh-CN" sz="1800">
                <a:ea typeface="宋体" charset="-122"/>
              </a:rPr>
              <a:t>Any other relevant reference material</a:t>
            </a:r>
          </a:p>
          <a:p>
            <a:pPr lvl="1">
              <a:lnSpc>
                <a:spcPct val="80000"/>
              </a:lnSpc>
              <a:buFont typeface="Wingdings" pitchFamily="2" charset="2"/>
              <a:buNone/>
            </a:pPr>
            <a:endParaRPr lang="en-GB" altLang="zh-CN" sz="1800">
              <a:ea typeface="宋体" charset="-122"/>
            </a:endParaRPr>
          </a:p>
          <a:p>
            <a:pPr>
              <a:lnSpc>
                <a:spcPct val="80000"/>
              </a:lnSpc>
            </a:pPr>
            <a:r>
              <a:rPr lang="en-GB" altLang="zh-CN" sz="2000">
                <a:ea typeface="宋体" charset="-122"/>
              </a:rPr>
              <a:t>Outputs</a:t>
            </a:r>
          </a:p>
          <a:p>
            <a:pPr lvl="1">
              <a:lnSpc>
                <a:spcPct val="80000"/>
              </a:lnSpc>
            </a:pPr>
            <a:r>
              <a:rPr lang="en-GB" altLang="zh-CN" sz="1800">
                <a:ea typeface="宋体" charset="-122"/>
              </a:rPr>
              <a:t>Software Requirements Specification (SRS) / Requirements Traceability Matrix.</a:t>
            </a:r>
          </a:p>
          <a:p>
            <a:pPr lvl="1">
              <a:lnSpc>
                <a:spcPct val="80000"/>
              </a:lnSpc>
            </a:pPr>
            <a:r>
              <a:rPr lang="en-GB" altLang="zh-CN" sz="1800">
                <a:ea typeface="宋体" charset="-122"/>
              </a:rPr>
              <a:t>Customer signs off on SRS or equivalent.</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ChangeArrowheads="1"/>
          </p:cNvSpPr>
          <p:nvPr>
            <p:ph type="title"/>
          </p:nvPr>
        </p:nvSpPr>
        <p:spPr/>
        <p:txBody>
          <a:bodyPr/>
          <a:lstStyle/>
          <a:p>
            <a:pPr marL="800100" indent="-800100"/>
            <a:r>
              <a:rPr lang="en-GB" altLang="zh-CN" b="1">
                <a:ea typeface="宋体" charset="-122"/>
              </a:rPr>
              <a:t>Software Design </a:t>
            </a:r>
            <a:endParaRPr lang="en-US" b="1"/>
          </a:p>
        </p:txBody>
      </p:sp>
      <p:sp>
        <p:nvSpPr>
          <p:cNvPr id="535555" name="Rectangle 3"/>
          <p:cNvSpPr>
            <a:spLocks noGrp="1" noChangeArrowheads="1"/>
          </p:cNvSpPr>
          <p:nvPr>
            <p:ph type="body" idx="1"/>
          </p:nvPr>
        </p:nvSpPr>
        <p:spPr/>
        <p:txBody>
          <a:bodyPr/>
          <a:lstStyle/>
          <a:p>
            <a:pPr>
              <a:lnSpc>
                <a:spcPct val="90000"/>
              </a:lnSpc>
              <a:buFont typeface="Wingdings" pitchFamily="2" charset="2"/>
              <a:buNone/>
            </a:pPr>
            <a:r>
              <a:rPr lang="en-GB" altLang="zh-CN" sz="2800">
                <a:ea typeface="宋体" charset="-122"/>
              </a:rPr>
              <a:t>   This is an activity to convert the requirements as expressed in the analysis phase to the level of programmable processes.</a:t>
            </a:r>
          </a:p>
          <a:p>
            <a:pPr>
              <a:lnSpc>
                <a:spcPct val="90000"/>
              </a:lnSpc>
            </a:pPr>
            <a:endParaRPr lang="en-GB" altLang="zh-CN" sz="2800">
              <a:ea typeface="宋体" charset="-122"/>
            </a:endParaRPr>
          </a:p>
          <a:p>
            <a:pPr>
              <a:lnSpc>
                <a:spcPct val="90000"/>
              </a:lnSpc>
            </a:pPr>
            <a:r>
              <a:rPr lang="en-GB" altLang="zh-CN" sz="2800">
                <a:ea typeface="宋体" charset="-122"/>
              </a:rPr>
              <a:t>Inputs:</a:t>
            </a:r>
          </a:p>
          <a:p>
            <a:pPr lvl="1">
              <a:lnSpc>
                <a:spcPct val="90000"/>
              </a:lnSpc>
            </a:pPr>
            <a:r>
              <a:rPr lang="en-GB" altLang="zh-CN" sz="2400">
                <a:ea typeface="宋体" charset="-122"/>
              </a:rPr>
              <a:t>Base lined SRS or equivalent</a:t>
            </a:r>
          </a:p>
          <a:p>
            <a:pPr>
              <a:lnSpc>
                <a:spcPct val="90000"/>
              </a:lnSpc>
            </a:pPr>
            <a:endParaRPr lang="en-GB" altLang="zh-CN" sz="2800">
              <a:ea typeface="宋体" charset="-122"/>
            </a:endParaRPr>
          </a:p>
          <a:p>
            <a:pPr>
              <a:lnSpc>
                <a:spcPct val="90000"/>
              </a:lnSpc>
            </a:pPr>
            <a:r>
              <a:rPr lang="en-GB" altLang="zh-CN" sz="2800">
                <a:ea typeface="宋体" charset="-122"/>
              </a:rPr>
              <a:t>Outputs:</a:t>
            </a:r>
          </a:p>
          <a:p>
            <a:pPr lvl="1">
              <a:lnSpc>
                <a:spcPct val="90000"/>
              </a:lnSpc>
            </a:pPr>
            <a:r>
              <a:rPr lang="en-GB" altLang="zh-CN" sz="2400">
                <a:ea typeface="宋体" charset="-122"/>
              </a:rPr>
              <a:t>Base lined System Design Description (SDD)</a:t>
            </a:r>
          </a:p>
          <a:p>
            <a:pPr lvl="1">
              <a:lnSpc>
                <a:spcPct val="90000"/>
              </a:lnSpc>
            </a:pPr>
            <a:r>
              <a:rPr lang="en-US" sz="2400"/>
              <a:t>High Level \Low Level Design Document</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Rectangle 2"/>
          <p:cNvSpPr>
            <a:spLocks noGrp="1" noChangeArrowheads="1"/>
          </p:cNvSpPr>
          <p:nvPr>
            <p:ph type="title"/>
          </p:nvPr>
        </p:nvSpPr>
        <p:spPr/>
        <p:txBody>
          <a:bodyPr/>
          <a:lstStyle/>
          <a:p>
            <a:pPr marL="800100" indent="-800100"/>
            <a:r>
              <a:rPr lang="en-GB" altLang="zh-CN" b="1">
                <a:ea typeface="宋体" charset="-122"/>
              </a:rPr>
              <a:t>Development</a:t>
            </a:r>
            <a:endParaRPr lang="en-US" b="1"/>
          </a:p>
        </p:txBody>
      </p:sp>
      <p:sp>
        <p:nvSpPr>
          <p:cNvPr id="536579" name="Rectangle 3"/>
          <p:cNvSpPr>
            <a:spLocks noGrp="1" noChangeArrowheads="1"/>
          </p:cNvSpPr>
          <p:nvPr>
            <p:ph type="body" idx="1"/>
          </p:nvPr>
        </p:nvSpPr>
        <p:spPr/>
        <p:txBody>
          <a:bodyPr/>
          <a:lstStyle/>
          <a:p>
            <a:pPr>
              <a:lnSpc>
                <a:spcPct val="90000"/>
              </a:lnSpc>
              <a:buFont typeface="Wingdings" pitchFamily="2" charset="2"/>
              <a:buNone/>
            </a:pPr>
            <a:r>
              <a:rPr lang="en-GB" altLang="zh-CN" sz="2400">
                <a:ea typeface="宋体" charset="-122"/>
              </a:rPr>
              <a:t>  This is an activity to convert the process identified from Design Phase to usable codes and to test individual program level process using test data.</a:t>
            </a:r>
          </a:p>
          <a:p>
            <a:pPr>
              <a:lnSpc>
                <a:spcPct val="90000"/>
              </a:lnSpc>
              <a:buFont typeface="Wingdings" pitchFamily="2" charset="2"/>
              <a:buNone/>
            </a:pPr>
            <a:endParaRPr lang="en-GB" altLang="zh-CN" sz="2400">
              <a:ea typeface="宋体" charset="-122"/>
            </a:endParaRPr>
          </a:p>
          <a:p>
            <a:pPr>
              <a:lnSpc>
                <a:spcPct val="90000"/>
              </a:lnSpc>
            </a:pPr>
            <a:r>
              <a:rPr lang="en-GB" altLang="zh-CN" sz="2400">
                <a:ea typeface="宋体" charset="-122"/>
              </a:rPr>
              <a:t>Inputs:</a:t>
            </a:r>
          </a:p>
          <a:p>
            <a:pPr lvl="1">
              <a:lnSpc>
                <a:spcPct val="90000"/>
              </a:lnSpc>
            </a:pPr>
            <a:r>
              <a:rPr lang="en-GB" altLang="zh-CN" sz="2200">
                <a:ea typeface="宋体" charset="-122"/>
              </a:rPr>
              <a:t>Base lined SDD</a:t>
            </a:r>
          </a:p>
          <a:p>
            <a:pPr lvl="1">
              <a:lnSpc>
                <a:spcPct val="90000"/>
              </a:lnSpc>
            </a:pPr>
            <a:endParaRPr lang="en-GB" altLang="zh-CN" sz="2200">
              <a:ea typeface="宋体" charset="-122"/>
            </a:endParaRPr>
          </a:p>
          <a:p>
            <a:pPr>
              <a:lnSpc>
                <a:spcPct val="90000"/>
              </a:lnSpc>
            </a:pPr>
            <a:r>
              <a:rPr lang="en-GB" altLang="zh-CN" sz="2400">
                <a:ea typeface="宋体" charset="-122"/>
              </a:rPr>
              <a:t>Outputs:</a:t>
            </a:r>
          </a:p>
          <a:p>
            <a:pPr lvl="1">
              <a:lnSpc>
                <a:spcPct val="90000"/>
              </a:lnSpc>
            </a:pPr>
            <a:r>
              <a:rPr lang="en-GB" altLang="zh-CN" sz="2200">
                <a:ea typeface="宋体" charset="-122"/>
              </a:rPr>
              <a:t>Codes and database</a:t>
            </a:r>
          </a:p>
          <a:p>
            <a:pPr lvl="1">
              <a:lnSpc>
                <a:spcPct val="90000"/>
              </a:lnSpc>
            </a:pPr>
            <a:r>
              <a:rPr lang="en-US" sz="2200"/>
              <a:t>Configuration Status Accounting Sheet.</a:t>
            </a:r>
          </a:p>
          <a:p>
            <a:pPr lvl="1">
              <a:lnSpc>
                <a:spcPct val="90000"/>
              </a:lnSpc>
            </a:pPr>
            <a:r>
              <a:rPr lang="en-US" sz="2200"/>
              <a:t>Code Review Reports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Rectangle 2"/>
          <p:cNvSpPr>
            <a:spLocks noGrp="1" noChangeArrowheads="1"/>
          </p:cNvSpPr>
          <p:nvPr>
            <p:ph type="title"/>
          </p:nvPr>
        </p:nvSpPr>
        <p:spPr/>
        <p:txBody>
          <a:bodyPr/>
          <a:lstStyle/>
          <a:p>
            <a:r>
              <a:rPr lang="en-US" sz="3300"/>
              <a:t>Software Life Cycle (SLC) Decomposition</a:t>
            </a:r>
          </a:p>
        </p:txBody>
      </p:sp>
      <p:pic>
        <p:nvPicPr>
          <p:cNvPr id="527364" name="Picture 4"/>
          <p:cNvPicPr>
            <a:picLocks noGrp="1" noChangeAspect="1" noChangeArrowheads="1"/>
          </p:cNvPicPr>
          <p:nvPr>
            <p:ph type="body" idx="1"/>
          </p:nvPr>
        </p:nvPicPr>
        <p:blipFill>
          <a:blip r:embed="rId2" cstate="print"/>
          <a:srcRect/>
          <a:stretch>
            <a:fillRect/>
          </a:stretch>
        </p:blipFill>
        <p:spPr>
          <a:xfrm>
            <a:off x="609600" y="2819400"/>
            <a:ext cx="7696200" cy="3078163"/>
          </a:xfrm>
          <a:noFill/>
          <a:ln/>
        </p:spPr>
      </p:pic>
      <p:sp>
        <p:nvSpPr>
          <p:cNvPr id="527365" name="Rectangle 5"/>
          <p:cNvSpPr>
            <a:spLocks noChangeArrowheads="1"/>
          </p:cNvSpPr>
          <p:nvPr/>
        </p:nvSpPr>
        <p:spPr bwMode="auto">
          <a:xfrm>
            <a:off x="457200" y="1447800"/>
            <a:ext cx="8077200" cy="1190625"/>
          </a:xfrm>
          <a:prstGeom prst="rect">
            <a:avLst/>
          </a:prstGeom>
          <a:noFill/>
          <a:ln w="9525">
            <a:noFill/>
            <a:miter lim="800000"/>
            <a:headEnd/>
            <a:tailEnd/>
          </a:ln>
          <a:effectLst/>
        </p:spPr>
        <p:txBody>
          <a:bodyPr anchor="ctr">
            <a:spAutoFit/>
          </a:bodyPr>
          <a:lstStyle/>
          <a:p>
            <a:r>
              <a:rPr lang="en-GB" altLang="zh-CN" sz="1800">
                <a:solidFill>
                  <a:schemeClr val="tx1"/>
                </a:solidFill>
                <a:ea typeface="宋体" charset="-122"/>
              </a:rPr>
              <a:t>The Software Life Cycle process comprises systems analysis, design, development, testing, delivery, implementation and maintenance of a software system. The Process Decomposition diagram of Software Life Cycle Process is shown below. SLC=SDLC + SMLC (Software Maintenance Life Cycle)</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Rectangle 2"/>
          <p:cNvSpPr>
            <a:spLocks noGrp="1" noChangeArrowheads="1"/>
          </p:cNvSpPr>
          <p:nvPr>
            <p:ph type="title"/>
          </p:nvPr>
        </p:nvSpPr>
        <p:spPr/>
        <p:txBody>
          <a:bodyPr/>
          <a:lstStyle/>
          <a:p>
            <a:pPr marL="800100" indent="-800100"/>
            <a:r>
              <a:rPr lang="en-GB" altLang="zh-CN" b="1">
                <a:ea typeface="宋体" charset="-122"/>
              </a:rPr>
              <a:t>Unit Testing </a:t>
            </a:r>
            <a:endParaRPr lang="en-US" b="1"/>
          </a:p>
        </p:txBody>
      </p:sp>
      <p:sp>
        <p:nvSpPr>
          <p:cNvPr id="537603" name="Rectangle 3"/>
          <p:cNvSpPr>
            <a:spLocks noGrp="1" noChangeArrowheads="1"/>
          </p:cNvSpPr>
          <p:nvPr>
            <p:ph type="body" idx="1"/>
          </p:nvPr>
        </p:nvSpPr>
        <p:spPr/>
        <p:txBody>
          <a:bodyPr/>
          <a:lstStyle/>
          <a:p>
            <a:pPr>
              <a:lnSpc>
                <a:spcPct val="90000"/>
              </a:lnSpc>
              <a:buFont typeface="Wingdings" pitchFamily="2" charset="2"/>
              <a:buNone/>
            </a:pPr>
            <a:r>
              <a:rPr lang="en-GB" altLang="zh-CN" sz="2800">
                <a:ea typeface="宋体" charset="-122"/>
              </a:rPr>
              <a:t>   This activity comprises testing each individual software unit against the unit test cases.</a:t>
            </a:r>
          </a:p>
          <a:p>
            <a:pPr>
              <a:lnSpc>
                <a:spcPct val="90000"/>
              </a:lnSpc>
            </a:pPr>
            <a:endParaRPr lang="en-GB" altLang="zh-CN" sz="2800">
              <a:ea typeface="宋体" charset="-122"/>
            </a:endParaRPr>
          </a:p>
          <a:p>
            <a:pPr>
              <a:lnSpc>
                <a:spcPct val="90000"/>
              </a:lnSpc>
            </a:pPr>
            <a:r>
              <a:rPr lang="en-GB" altLang="zh-CN" sz="2800">
                <a:ea typeface="宋体" charset="-122"/>
              </a:rPr>
              <a:t>Inputs:</a:t>
            </a:r>
          </a:p>
          <a:p>
            <a:pPr lvl="1">
              <a:lnSpc>
                <a:spcPct val="90000"/>
              </a:lnSpc>
            </a:pPr>
            <a:r>
              <a:rPr lang="en-GB" altLang="zh-CN" sz="2400">
                <a:ea typeface="宋体" charset="-122"/>
              </a:rPr>
              <a:t>Base lined unit test cases</a:t>
            </a:r>
          </a:p>
          <a:p>
            <a:pPr lvl="1">
              <a:lnSpc>
                <a:spcPct val="90000"/>
              </a:lnSpc>
            </a:pPr>
            <a:r>
              <a:rPr lang="en-GB" altLang="zh-CN" sz="2400">
                <a:ea typeface="宋体" charset="-122"/>
              </a:rPr>
              <a:t>Developed program unit </a:t>
            </a:r>
          </a:p>
          <a:p>
            <a:pPr>
              <a:lnSpc>
                <a:spcPct val="90000"/>
              </a:lnSpc>
            </a:pPr>
            <a:endParaRPr lang="en-GB" altLang="zh-CN" sz="2800">
              <a:ea typeface="宋体" charset="-122"/>
            </a:endParaRPr>
          </a:p>
          <a:p>
            <a:pPr>
              <a:lnSpc>
                <a:spcPct val="90000"/>
              </a:lnSpc>
            </a:pPr>
            <a:r>
              <a:rPr lang="en-GB" altLang="zh-CN" sz="2800">
                <a:ea typeface="宋体" charset="-122"/>
              </a:rPr>
              <a:t>Outputs:</a:t>
            </a:r>
          </a:p>
          <a:p>
            <a:pPr lvl="1">
              <a:lnSpc>
                <a:spcPct val="90000"/>
              </a:lnSpc>
            </a:pPr>
            <a:r>
              <a:rPr lang="en-GB" altLang="zh-CN" sz="2400">
                <a:ea typeface="宋体" charset="-122"/>
              </a:rPr>
              <a:t>Test results (optional)</a:t>
            </a:r>
          </a:p>
          <a:p>
            <a:pPr lvl="1">
              <a:lnSpc>
                <a:spcPct val="90000"/>
              </a:lnSpc>
            </a:pPr>
            <a:r>
              <a:rPr lang="en-GB" altLang="zh-CN" sz="2400">
                <a:ea typeface="宋体" charset="-122"/>
              </a:rPr>
              <a:t>Tested software program unit</a:t>
            </a:r>
          </a:p>
          <a:p>
            <a:pPr lvl="1">
              <a:lnSpc>
                <a:spcPct val="90000"/>
              </a:lnSpc>
            </a:pPr>
            <a:endParaRPr lang="en-US" sz="240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Rectangle 2"/>
          <p:cNvSpPr>
            <a:spLocks noGrp="1" noChangeArrowheads="1"/>
          </p:cNvSpPr>
          <p:nvPr>
            <p:ph type="title"/>
          </p:nvPr>
        </p:nvSpPr>
        <p:spPr/>
        <p:txBody>
          <a:bodyPr/>
          <a:lstStyle/>
          <a:p>
            <a:pPr marL="800100" indent="-800100"/>
            <a:r>
              <a:rPr lang="en-GB" altLang="zh-CN" b="1">
                <a:ea typeface="宋体" charset="-122"/>
              </a:rPr>
              <a:t>Module/Integration Testing</a:t>
            </a:r>
            <a:endParaRPr lang="en-US" b="1"/>
          </a:p>
        </p:txBody>
      </p:sp>
      <p:sp>
        <p:nvSpPr>
          <p:cNvPr id="538627" name="Rectangle 3"/>
          <p:cNvSpPr>
            <a:spLocks noGrp="1" noChangeArrowheads="1"/>
          </p:cNvSpPr>
          <p:nvPr>
            <p:ph type="body" idx="1"/>
          </p:nvPr>
        </p:nvSpPr>
        <p:spPr/>
        <p:txBody>
          <a:bodyPr/>
          <a:lstStyle/>
          <a:p>
            <a:pPr>
              <a:lnSpc>
                <a:spcPct val="80000"/>
              </a:lnSpc>
              <a:buFont typeface="Wingdings" pitchFamily="2" charset="2"/>
              <a:buNone/>
            </a:pPr>
            <a:r>
              <a:rPr lang="en-GB" altLang="zh-CN" sz="2400">
                <a:ea typeface="宋体" charset="-122"/>
              </a:rPr>
              <a:t>    This activity consists of conducting tests to uncover errors associated with interfacing among sub-systems/software modules. This test is done at sub-system/module level.</a:t>
            </a:r>
          </a:p>
          <a:p>
            <a:pPr>
              <a:lnSpc>
                <a:spcPct val="80000"/>
              </a:lnSpc>
              <a:buFont typeface="Wingdings" pitchFamily="2" charset="2"/>
              <a:buNone/>
            </a:pPr>
            <a:endParaRPr lang="en-GB" altLang="zh-CN" sz="2400">
              <a:ea typeface="宋体" charset="-122"/>
            </a:endParaRPr>
          </a:p>
          <a:p>
            <a:pPr>
              <a:lnSpc>
                <a:spcPct val="80000"/>
              </a:lnSpc>
            </a:pPr>
            <a:r>
              <a:rPr lang="en-GB" altLang="zh-CN" sz="2400">
                <a:ea typeface="宋体" charset="-122"/>
              </a:rPr>
              <a:t>Inputs:</a:t>
            </a:r>
          </a:p>
          <a:p>
            <a:pPr lvl="1">
              <a:lnSpc>
                <a:spcPct val="80000"/>
              </a:lnSpc>
            </a:pPr>
            <a:r>
              <a:rPr lang="en-GB" altLang="zh-CN" sz="2200">
                <a:ea typeface="宋体" charset="-122"/>
              </a:rPr>
              <a:t>Base lined Module/Integration test cases</a:t>
            </a:r>
          </a:p>
          <a:p>
            <a:pPr lvl="1">
              <a:lnSpc>
                <a:spcPct val="80000"/>
              </a:lnSpc>
            </a:pPr>
            <a:r>
              <a:rPr lang="en-GB" altLang="zh-CN" sz="2200">
                <a:ea typeface="宋体" charset="-122"/>
              </a:rPr>
              <a:t>Program units / module / software</a:t>
            </a:r>
          </a:p>
          <a:p>
            <a:pPr>
              <a:lnSpc>
                <a:spcPct val="80000"/>
              </a:lnSpc>
            </a:pPr>
            <a:endParaRPr lang="en-GB" altLang="zh-CN" sz="2400">
              <a:ea typeface="宋体" charset="-122"/>
            </a:endParaRPr>
          </a:p>
          <a:p>
            <a:pPr>
              <a:lnSpc>
                <a:spcPct val="80000"/>
              </a:lnSpc>
            </a:pPr>
            <a:r>
              <a:rPr lang="en-GB" altLang="zh-CN" sz="2400">
                <a:ea typeface="宋体" charset="-122"/>
              </a:rPr>
              <a:t>Outputs:</a:t>
            </a:r>
          </a:p>
          <a:p>
            <a:pPr lvl="1">
              <a:lnSpc>
                <a:spcPct val="80000"/>
              </a:lnSpc>
            </a:pPr>
            <a:r>
              <a:rPr lang="en-GB" altLang="zh-CN" sz="2200">
                <a:ea typeface="宋体" charset="-122"/>
              </a:rPr>
              <a:t>Test results</a:t>
            </a:r>
          </a:p>
          <a:p>
            <a:pPr lvl="1">
              <a:lnSpc>
                <a:spcPct val="80000"/>
              </a:lnSpc>
            </a:pPr>
            <a:r>
              <a:rPr lang="en-GB" altLang="zh-CN" sz="2200">
                <a:ea typeface="宋体" charset="-122"/>
              </a:rPr>
              <a:t>Defect Tracking Report</a:t>
            </a:r>
          </a:p>
          <a:p>
            <a:pPr lvl="1">
              <a:lnSpc>
                <a:spcPct val="80000"/>
              </a:lnSpc>
            </a:pPr>
            <a:r>
              <a:rPr lang="en-GB" altLang="zh-CN" sz="2200">
                <a:ea typeface="宋体" charset="-122"/>
              </a:rPr>
              <a:t>Tested module or integrated software</a:t>
            </a:r>
          </a:p>
          <a:p>
            <a:pPr lvl="2">
              <a:lnSpc>
                <a:spcPct val="80000"/>
              </a:lnSpc>
            </a:pPr>
            <a:endParaRPr lang="en-US" sz="170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Rectangle 2"/>
          <p:cNvSpPr>
            <a:spLocks noGrp="1" noChangeArrowheads="1"/>
          </p:cNvSpPr>
          <p:nvPr>
            <p:ph type="title"/>
          </p:nvPr>
        </p:nvSpPr>
        <p:spPr/>
        <p:txBody>
          <a:bodyPr/>
          <a:lstStyle/>
          <a:p>
            <a:pPr marL="800100" indent="-800100"/>
            <a:r>
              <a:rPr lang="en-GB" altLang="zh-CN" b="1">
                <a:ea typeface="宋体" charset="-122"/>
              </a:rPr>
              <a:t>System Testing</a:t>
            </a:r>
            <a:endParaRPr lang="en-US" b="1"/>
          </a:p>
        </p:txBody>
      </p:sp>
      <p:sp>
        <p:nvSpPr>
          <p:cNvPr id="539651" name="Rectangle 3"/>
          <p:cNvSpPr>
            <a:spLocks noGrp="1" noChangeArrowheads="1"/>
          </p:cNvSpPr>
          <p:nvPr>
            <p:ph type="body" idx="1"/>
          </p:nvPr>
        </p:nvSpPr>
        <p:spPr/>
        <p:txBody>
          <a:bodyPr/>
          <a:lstStyle/>
          <a:p>
            <a:pPr>
              <a:lnSpc>
                <a:spcPct val="90000"/>
              </a:lnSpc>
              <a:buFont typeface="Wingdings" pitchFamily="2" charset="2"/>
              <a:buNone/>
            </a:pPr>
            <a:r>
              <a:rPr lang="en-GB" altLang="zh-CN" sz="2400">
                <a:ea typeface="宋体" charset="-122"/>
              </a:rPr>
              <a:t>   This activity consists of validating the software developed with respect to its functional and environmental requirements.</a:t>
            </a:r>
          </a:p>
          <a:p>
            <a:pPr>
              <a:lnSpc>
                <a:spcPct val="90000"/>
              </a:lnSpc>
              <a:buFont typeface="Wingdings" pitchFamily="2" charset="2"/>
              <a:buNone/>
            </a:pPr>
            <a:endParaRPr lang="en-GB" altLang="zh-CN" sz="2400">
              <a:ea typeface="宋体" charset="-122"/>
            </a:endParaRPr>
          </a:p>
          <a:p>
            <a:pPr>
              <a:lnSpc>
                <a:spcPct val="90000"/>
              </a:lnSpc>
            </a:pPr>
            <a:r>
              <a:rPr lang="en-GB" altLang="zh-CN" sz="2400">
                <a:ea typeface="宋体" charset="-122"/>
              </a:rPr>
              <a:t>Inputs:</a:t>
            </a:r>
          </a:p>
          <a:p>
            <a:pPr lvl="1">
              <a:lnSpc>
                <a:spcPct val="90000"/>
              </a:lnSpc>
            </a:pPr>
            <a:r>
              <a:rPr lang="en-GB" altLang="zh-CN" sz="2200">
                <a:ea typeface="宋体" charset="-122"/>
              </a:rPr>
              <a:t>System Test Plan</a:t>
            </a:r>
          </a:p>
          <a:p>
            <a:pPr lvl="1">
              <a:lnSpc>
                <a:spcPct val="90000"/>
              </a:lnSpc>
            </a:pPr>
            <a:r>
              <a:rPr lang="en-GB" altLang="zh-CN" sz="2200">
                <a:ea typeface="宋体" charset="-122"/>
              </a:rPr>
              <a:t>Complete software product</a:t>
            </a:r>
          </a:p>
          <a:p>
            <a:pPr>
              <a:lnSpc>
                <a:spcPct val="90000"/>
              </a:lnSpc>
            </a:pPr>
            <a:endParaRPr lang="en-GB" altLang="zh-CN" sz="2400">
              <a:ea typeface="宋体" charset="-122"/>
            </a:endParaRPr>
          </a:p>
          <a:p>
            <a:pPr>
              <a:lnSpc>
                <a:spcPct val="90000"/>
              </a:lnSpc>
            </a:pPr>
            <a:r>
              <a:rPr lang="en-GB" altLang="zh-CN" sz="2400">
                <a:ea typeface="宋体" charset="-122"/>
              </a:rPr>
              <a:t>Outputs:</a:t>
            </a:r>
          </a:p>
          <a:p>
            <a:pPr lvl="1">
              <a:lnSpc>
                <a:spcPct val="90000"/>
              </a:lnSpc>
            </a:pPr>
            <a:r>
              <a:rPr lang="en-GB" altLang="zh-CN" sz="2200">
                <a:ea typeface="宋体" charset="-122"/>
              </a:rPr>
              <a:t>Test results</a:t>
            </a:r>
          </a:p>
          <a:p>
            <a:pPr lvl="1">
              <a:lnSpc>
                <a:spcPct val="90000"/>
              </a:lnSpc>
            </a:pPr>
            <a:r>
              <a:rPr lang="en-GB" altLang="zh-CN" sz="2200">
                <a:ea typeface="宋体" charset="-122"/>
              </a:rPr>
              <a:t>Tested software </a:t>
            </a:r>
          </a:p>
          <a:p>
            <a:pPr lvl="1">
              <a:lnSpc>
                <a:spcPct val="90000"/>
              </a:lnSpc>
            </a:pPr>
            <a:r>
              <a:rPr lang="en-GB" altLang="zh-CN" sz="2200">
                <a:ea typeface="宋体" charset="-122"/>
              </a:rPr>
              <a:t>Defect Tracking Report</a:t>
            </a:r>
            <a:endParaRPr lang="en-US" sz="220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4" name="Rectangle 2"/>
          <p:cNvSpPr>
            <a:spLocks noGrp="1" noChangeArrowheads="1"/>
          </p:cNvSpPr>
          <p:nvPr>
            <p:ph type="title"/>
          </p:nvPr>
        </p:nvSpPr>
        <p:spPr/>
        <p:txBody>
          <a:bodyPr/>
          <a:lstStyle/>
          <a:p>
            <a:pPr marL="800100" indent="-800100"/>
            <a:r>
              <a:rPr lang="en-GB" altLang="zh-CN" b="1">
                <a:ea typeface="宋体" charset="-122"/>
              </a:rPr>
              <a:t> Acceptance Testing</a:t>
            </a:r>
            <a:endParaRPr lang="en-US" b="1"/>
          </a:p>
        </p:txBody>
      </p:sp>
      <p:sp>
        <p:nvSpPr>
          <p:cNvPr id="540675" name="Rectangle 3"/>
          <p:cNvSpPr>
            <a:spLocks noGrp="1" noChangeArrowheads="1"/>
          </p:cNvSpPr>
          <p:nvPr>
            <p:ph type="body" idx="1"/>
          </p:nvPr>
        </p:nvSpPr>
        <p:spPr/>
        <p:txBody>
          <a:bodyPr/>
          <a:lstStyle/>
          <a:p>
            <a:pPr>
              <a:lnSpc>
                <a:spcPct val="80000"/>
              </a:lnSpc>
              <a:buFont typeface="Wingdings" pitchFamily="2" charset="2"/>
              <a:buNone/>
            </a:pPr>
            <a:r>
              <a:rPr lang="en-GB" altLang="zh-CN" sz="1800">
                <a:ea typeface="宋体" charset="-122"/>
              </a:rPr>
              <a:t>     This activity comprises testing the software for customer acceptance, (generally at the installation site), by the Project Team (and also by the Customer, in general) at the Customer's actual operation environment. Acceptance tests may also be carried out at the software developer's development site, depending on the specific project scope. There may be situations where Acceptance Testing is not carried out at all, again depending upon the scope of work in the project and the acceptance criteria of the project.</a:t>
            </a:r>
          </a:p>
          <a:p>
            <a:pPr>
              <a:lnSpc>
                <a:spcPct val="80000"/>
              </a:lnSpc>
              <a:buFont typeface="Wingdings" pitchFamily="2" charset="2"/>
              <a:buNone/>
            </a:pPr>
            <a:endParaRPr lang="en-GB" altLang="zh-CN" sz="1800">
              <a:ea typeface="宋体" charset="-122"/>
            </a:endParaRPr>
          </a:p>
          <a:p>
            <a:pPr>
              <a:lnSpc>
                <a:spcPct val="80000"/>
              </a:lnSpc>
            </a:pPr>
            <a:r>
              <a:rPr lang="en-GB" altLang="zh-CN" sz="1800" b="1">
                <a:ea typeface="宋体" charset="-122"/>
              </a:rPr>
              <a:t>Inputs</a:t>
            </a:r>
            <a:r>
              <a:rPr lang="en-GB" altLang="zh-CN" sz="1800">
                <a:ea typeface="宋体" charset="-122"/>
              </a:rPr>
              <a:t>:</a:t>
            </a:r>
          </a:p>
          <a:p>
            <a:pPr lvl="1">
              <a:lnSpc>
                <a:spcPct val="80000"/>
              </a:lnSpc>
            </a:pPr>
            <a:r>
              <a:rPr lang="en-GB" altLang="zh-CN" sz="1600">
                <a:ea typeface="宋体" charset="-122"/>
              </a:rPr>
              <a:t>Base lined acceptance test cases</a:t>
            </a:r>
            <a:endParaRPr lang="en-US" altLang="zh-CN" sz="1600">
              <a:ea typeface="宋体" charset="-122"/>
            </a:endParaRPr>
          </a:p>
          <a:p>
            <a:pPr lvl="1">
              <a:lnSpc>
                <a:spcPct val="80000"/>
              </a:lnSpc>
            </a:pPr>
            <a:r>
              <a:rPr lang="en-GB" altLang="zh-CN" sz="1600">
                <a:ea typeface="宋体" charset="-122"/>
              </a:rPr>
              <a:t>The software system has passed through the System Testing phase and is ready for delivery/handover to the users for operation</a:t>
            </a:r>
          </a:p>
          <a:p>
            <a:pPr>
              <a:lnSpc>
                <a:spcPct val="80000"/>
              </a:lnSpc>
              <a:buFont typeface="Wingdings" pitchFamily="2" charset="2"/>
              <a:buNone/>
            </a:pPr>
            <a:endParaRPr lang="en-US" sz="1800"/>
          </a:p>
          <a:p>
            <a:pPr>
              <a:lnSpc>
                <a:spcPct val="80000"/>
              </a:lnSpc>
            </a:pPr>
            <a:r>
              <a:rPr lang="en-US" sz="1800" b="1"/>
              <a:t>Outputs</a:t>
            </a:r>
            <a:r>
              <a:rPr lang="en-US" sz="1800"/>
              <a:t>:</a:t>
            </a:r>
          </a:p>
          <a:p>
            <a:pPr lvl="1">
              <a:lnSpc>
                <a:spcPct val="80000"/>
              </a:lnSpc>
            </a:pPr>
            <a:r>
              <a:rPr lang="en-GB" altLang="zh-CN" sz="1600">
                <a:ea typeface="宋体" charset="-122"/>
              </a:rPr>
              <a:t>Test results </a:t>
            </a:r>
          </a:p>
          <a:p>
            <a:pPr lvl="1">
              <a:lnSpc>
                <a:spcPct val="80000"/>
              </a:lnSpc>
            </a:pPr>
            <a:r>
              <a:rPr lang="en-GB" altLang="zh-CN" sz="1600">
                <a:ea typeface="宋体" charset="-122"/>
              </a:rPr>
              <a:t>Defect Tracking Report</a:t>
            </a:r>
          </a:p>
          <a:p>
            <a:pPr lvl="1">
              <a:lnSpc>
                <a:spcPct val="80000"/>
              </a:lnSpc>
            </a:pPr>
            <a:r>
              <a:rPr lang="en-GB" altLang="zh-CN" sz="1600">
                <a:ea typeface="宋体" charset="-122"/>
              </a:rPr>
              <a:t>Acceptance from customer, if any</a:t>
            </a:r>
            <a:endParaRPr lang="en-US" sz="160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8" name="Rectangle 2"/>
          <p:cNvSpPr>
            <a:spLocks noGrp="1" noChangeArrowheads="1"/>
          </p:cNvSpPr>
          <p:nvPr>
            <p:ph type="title"/>
          </p:nvPr>
        </p:nvSpPr>
        <p:spPr/>
        <p:txBody>
          <a:bodyPr/>
          <a:lstStyle/>
          <a:p>
            <a:pPr marL="800100" indent="-800100"/>
            <a:r>
              <a:rPr lang="en-GB" altLang="zh-CN" b="1">
                <a:ea typeface="宋体" charset="-122"/>
              </a:rPr>
              <a:t>Implementation </a:t>
            </a:r>
            <a:endParaRPr lang="en-US" b="1"/>
          </a:p>
        </p:txBody>
      </p:sp>
      <p:sp>
        <p:nvSpPr>
          <p:cNvPr id="541699" name="Rectangle 3"/>
          <p:cNvSpPr>
            <a:spLocks noGrp="1" noChangeArrowheads="1"/>
          </p:cNvSpPr>
          <p:nvPr>
            <p:ph type="body" idx="1"/>
          </p:nvPr>
        </p:nvSpPr>
        <p:spPr/>
        <p:txBody>
          <a:bodyPr/>
          <a:lstStyle/>
          <a:p>
            <a:pPr>
              <a:lnSpc>
                <a:spcPct val="90000"/>
              </a:lnSpc>
              <a:buFont typeface="Wingdings" pitchFamily="2" charset="2"/>
              <a:buNone/>
            </a:pPr>
            <a:r>
              <a:rPr lang="en-GB" altLang="zh-CN" sz="2800">
                <a:ea typeface="宋体" charset="-122"/>
              </a:rPr>
              <a:t>   To install and configure the developed software and subsequently impart training to the end user.</a:t>
            </a:r>
          </a:p>
          <a:p>
            <a:pPr>
              <a:lnSpc>
                <a:spcPct val="90000"/>
              </a:lnSpc>
              <a:buFont typeface="Wingdings" pitchFamily="2" charset="2"/>
              <a:buNone/>
            </a:pPr>
            <a:endParaRPr lang="en-GB" altLang="zh-CN" sz="2800">
              <a:ea typeface="宋体" charset="-122"/>
            </a:endParaRPr>
          </a:p>
          <a:p>
            <a:pPr>
              <a:lnSpc>
                <a:spcPct val="90000"/>
              </a:lnSpc>
            </a:pPr>
            <a:r>
              <a:rPr lang="en-GB" altLang="zh-CN" sz="2800">
                <a:ea typeface="宋体" charset="-122"/>
              </a:rPr>
              <a:t>Inputs:</a:t>
            </a:r>
          </a:p>
          <a:p>
            <a:pPr lvl="1">
              <a:lnSpc>
                <a:spcPct val="90000"/>
              </a:lnSpc>
            </a:pPr>
            <a:r>
              <a:rPr lang="en-GB" altLang="zh-CN" sz="2400">
                <a:ea typeface="宋体" charset="-122"/>
              </a:rPr>
              <a:t>Application software / product</a:t>
            </a:r>
          </a:p>
          <a:p>
            <a:pPr lvl="1">
              <a:lnSpc>
                <a:spcPct val="90000"/>
              </a:lnSpc>
            </a:pPr>
            <a:r>
              <a:rPr lang="en-GB" altLang="zh-CN" sz="2400">
                <a:ea typeface="宋体" charset="-122"/>
              </a:rPr>
              <a:t>Users manual</a:t>
            </a:r>
            <a:endParaRPr lang="en-US" sz="2400"/>
          </a:p>
          <a:p>
            <a:pPr>
              <a:lnSpc>
                <a:spcPct val="90000"/>
              </a:lnSpc>
            </a:pPr>
            <a:endParaRPr lang="en-GB" altLang="zh-CN" sz="2800">
              <a:ea typeface="宋体" charset="-122"/>
            </a:endParaRPr>
          </a:p>
          <a:p>
            <a:pPr>
              <a:lnSpc>
                <a:spcPct val="90000"/>
              </a:lnSpc>
            </a:pPr>
            <a:r>
              <a:rPr lang="en-GB" altLang="zh-CN" sz="2800">
                <a:ea typeface="宋体" charset="-122"/>
              </a:rPr>
              <a:t>Outputs:</a:t>
            </a:r>
          </a:p>
          <a:p>
            <a:pPr lvl="1">
              <a:lnSpc>
                <a:spcPct val="90000"/>
              </a:lnSpc>
            </a:pPr>
            <a:r>
              <a:rPr lang="en-GB" altLang="zh-CN" sz="2400">
                <a:ea typeface="宋体" charset="-122"/>
              </a:rPr>
              <a:t>Users acceptance</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Rectangle 2"/>
          <p:cNvSpPr>
            <a:spLocks noGrp="1" noChangeArrowheads="1"/>
          </p:cNvSpPr>
          <p:nvPr>
            <p:ph type="title"/>
          </p:nvPr>
        </p:nvSpPr>
        <p:spPr/>
        <p:txBody>
          <a:bodyPr/>
          <a:lstStyle/>
          <a:p>
            <a:pPr marL="800100" indent="-800100"/>
            <a:r>
              <a:rPr lang="en-GB" altLang="zh-CN" sz="3000" b="1">
                <a:ea typeface="宋体" charset="-122"/>
              </a:rPr>
              <a:t>Post Production Support and Maintenance</a:t>
            </a:r>
            <a:endParaRPr lang="en-US" sz="3000" b="1"/>
          </a:p>
        </p:txBody>
      </p:sp>
      <p:sp>
        <p:nvSpPr>
          <p:cNvPr id="542723" name="Rectangle 3"/>
          <p:cNvSpPr>
            <a:spLocks noGrp="1" noChangeArrowheads="1"/>
          </p:cNvSpPr>
          <p:nvPr>
            <p:ph type="body" idx="1"/>
          </p:nvPr>
        </p:nvSpPr>
        <p:spPr/>
        <p:txBody>
          <a:bodyPr/>
          <a:lstStyle/>
          <a:p>
            <a:pPr>
              <a:lnSpc>
                <a:spcPct val="90000"/>
              </a:lnSpc>
              <a:buFont typeface="Wingdings" pitchFamily="2" charset="2"/>
              <a:buNone/>
            </a:pPr>
            <a:r>
              <a:rPr lang="en-GB" altLang="zh-CN" sz="2800">
                <a:ea typeface="宋体" charset="-122"/>
              </a:rPr>
              <a:t>	To assist user in phasing out the old system, fixing bugs if any, data posting and user training.</a:t>
            </a:r>
          </a:p>
          <a:p>
            <a:pPr>
              <a:lnSpc>
                <a:spcPct val="90000"/>
              </a:lnSpc>
              <a:buFont typeface="Wingdings" pitchFamily="2" charset="2"/>
              <a:buNone/>
            </a:pPr>
            <a:endParaRPr lang="en-US" sz="2800"/>
          </a:p>
          <a:p>
            <a:pPr>
              <a:lnSpc>
                <a:spcPct val="90000"/>
              </a:lnSpc>
            </a:pPr>
            <a:r>
              <a:rPr lang="en-US" sz="2800"/>
              <a:t>Inputs:</a:t>
            </a:r>
          </a:p>
          <a:p>
            <a:pPr lvl="1">
              <a:lnSpc>
                <a:spcPct val="90000"/>
              </a:lnSpc>
            </a:pPr>
            <a:r>
              <a:rPr lang="en-GB" altLang="zh-CN" sz="2400">
                <a:ea typeface="宋体" charset="-122"/>
              </a:rPr>
              <a:t>Support request from the customer</a:t>
            </a:r>
          </a:p>
          <a:p>
            <a:pPr lvl="1">
              <a:lnSpc>
                <a:spcPct val="90000"/>
              </a:lnSpc>
            </a:pPr>
            <a:endParaRPr lang="en-US" sz="2400"/>
          </a:p>
          <a:p>
            <a:pPr>
              <a:lnSpc>
                <a:spcPct val="90000"/>
              </a:lnSpc>
            </a:pPr>
            <a:r>
              <a:rPr lang="en-US" sz="2800"/>
              <a:t>Outputs:</a:t>
            </a:r>
          </a:p>
          <a:p>
            <a:pPr lvl="1">
              <a:lnSpc>
                <a:spcPct val="90000"/>
              </a:lnSpc>
            </a:pPr>
            <a:r>
              <a:rPr lang="en-GB" altLang="zh-CN" sz="2400">
                <a:ea typeface="宋体" charset="-122"/>
              </a:rPr>
              <a:t>Closure of the customer request</a:t>
            </a:r>
          </a:p>
          <a:p>
            <a:pPr lvl="1">
              <a:lnSpc>
                <a:spcPct val="90000"/>
              </a:lnSpc>
            </a:pPr>
            <a:r>
              <a:rPr lang="en-GB" altLang="zh-CN" sz="2400">
                <a:ea typeface="宋体" charset="-122"/>
              </a:rPr>
              <a:t>Updated Issue / Defect / CR Log</a:t>
            </a:r>
            <a:endParaRPr lang="en-US" sz="240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p:txBody>
          <a:bodyPr/>
          <a:lstStyle/>
          <a:p>
            <a:r>
              <a:rPr lang="en-US"/>
              <a:t>References</a:t>
            </a:r>
          </a:p>
        </p:txBody>
      </p:sp>
      <p:sp>
        <p:nvSpPr>
          <p:cNvPr id="576515" name="Rectangle 3"/>
          <p:cNvSpPr>
            <a:spLocks noGrp="1" noChangeArrowheads="1"/>
          </p:cNvSpPr>
          <p:nvPr>
            <p:ph type="body" idx="1"/>
          </p:nvPr>
        </p:nvSpPr>
        <p:spPr/>
        <p:txBody>
          <a:bodyPr/>
          <a:lstStyle/>
          <a:p>
            <a:r>
              <a:rPr lang="en-US" dirty="0"/>
              <a:t>Software Life Cycle Process ~SVAM</a:t>
            </a:r>
          </a:p>
          <a:p>
            <a:r>
              <a:rPr lang="en-US" dirty="0" smtClean="0"/>
              <a:t>PR-09-SLC-Software Life Cycle Process </a:t>
            </a:r>
            <a:r>
              <a:rPr lang="en-US" dirty="0"/>
              <a:t>(QMS NST)</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43747" name="Rectangle 3"/>
          <p:cNvSpPr>
            <a:spLocks noGrp="1" noChangeArrowheads="1"/>
          </p:cNvSpPr>
          <p:nvPr>
            <p:ph type="body" idx="1"/>
          </p:nvPr>
        </p:nvSpPr>
        <p:spPr/>
        <p:txBody>
          <a:bodyPr/>
          <a:lstStyle/>
          <a:p>
            <a:pPr algn="ctr">
              <a:buFont typeface="Wingdings" pitchFamily="2" charset="2"/>
              <a:buNone/>
            </a:pPr>
            <a:endParaRPr lang="en-US"/>
          </a:p>
          <a:p>
            <a:pPr algn="ctr">
              <a:buFont typeface="Wingdings" pitchFamily="2" charset="2"/>
              <a:buNone/>
            </a:pPr>
            <a:endParaRPr lang="en-US"/>
          </a:p>
          <a:p>
            <a:pPr algn="ctr">
              <a:buFont typeface="Wingdings" pitchFamily="2" charset="2"/>
              <a:buNone/>
            </a:pPr>
            <a:r>
              <a:rPr lang="en-US" sz="4400"/>
              <a:t>Thank You!!!!</a:t>
            </a:r>
          </a:p>
          <a:p>
            <a:endParaRPr lang="en-US" sz="4400"/>
          </a:p>
          <a:p>
            <a:pPr algn="ctr">
              <a:buFont typeface="Wingdings" pitchFamily="2" charset="2"/>
              <a:buNone/>
            </a:pPr>
            <a:r>
              <a:rPr lang="en-US" sz="4400"/>
              <a:t>Q&amp;A</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9" name="Rectangle 5"/>
          <p:cNvSpPr>
            <a:spLocks noGrp="1" noChangeArrowheads="1"/>
          </p:cNvSpPr>
          <p:nvPr>
            <p:ph type="ctrTitle" idx="4294967295"/>
          </p:nvPr>
        </p:nvSpPr>
        <p:spPr>
          <a:xfrm>
            <a:off x="1295400" y="2667000"/>
            <a:ext cx="6705600" cy="1295400"/>
          </a:xfrm>
        </p:spPr>
        <p:txBody>
          <a:bodyPr/>
          <a:lstStyle/>
          <a:p>
            <a:r>
              <a:rPr lang="en-US" sz="5400">
                <a:solidFill>
                  <a:srgbClr val="3333CC"/>
                </a:solidFill>
              </a:rPr>
              <a:t>  </a:t>
            </a:r>
            <a:r>
              <a:rPr lang="en-US" sz="5400">
                <a:solidFill>
                  <a:schemeClr val="tx1"/>
                </a:solidFill>
              </a:rPr>
              <a:t>SDLC MODELS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Rectangle 2"/>
          <p:cNvSpPr>
            <a:spLocks noGrp="1" noChangeArrowheads="1"/>
          </p:cNvSpPr>
          <p:nvPr>
            <p:ph type="title"/>
          </p:nvPr>
        </p:nvSpPr>
        <p:spPr/>
        <p:txBody>
          <a:bodyPr/>
          <a:lstStyle/>
          <a:p>
            <a:r>
              <a:rPr lang="en-US"/>
              <a:t>Waterfall Model</a:t>
            </a:r>
          </a:p>
        </p:txBody>
      </p:sp>
      <p:sp>
        <p:nvSpPr>
          <p:cNvPr id="422915" name="Rectangle 3"/>
          <p:cNvSpPr>
            <a:spLocks noGrp="1" noChangeArrowheads="1"/>
          </p:cNvSpPr>
          <p:nvPr>
            <p:ph type="body" sz="half" idx="2"/>
          </p:nvPr>
        </p:nvSpPr>
        <p:spPr>
          <a:xfrm>
            <a:off x="4800600" y="1371600"/>
            <a:ext cx="3733800" cy="4495800"/>
          </a:xfrm>
        </p:spPr>
        <p:txBody>
          <a:bodyPr/>
          <a:lstStyle/>
          <a:p>
            <a:pPr>
              <a:lnSpc>
                <a:spcPct val="80000"/>
              </a:lnSpc>
            </a:pPr>
            <a:r>
              <a:rPr lang="en-US" sz="2400" b="1">
                <a:solidFill>
                  <a:srgbClr val="3333CC"/>
                </a:solidFill>
              </a:rPr>
              <a:t>Requirements</a:t>
            </a:r>
            <a:r>
              <a:rPr lang="en-US" sz="2400" b="1"/>
              <a:t> </a:t>
            </a:r>
            <a:r>
              <a:rPr lang="en-US" sz="2400"/>
              <a:t>– defines needed information, function, behavior, performance and interfaces.</a:t>
            </a:r>
          </a:p>
          <a:p>
            <a:pPr>
              <a:lnSpc>
                <a:spcPct val="80000"/>
              </a:lnSpc>
            </a:pPr>
            <a:r>
              <a:rPr lang="en-US" sz="2400" b="1">
                <a:solidFill>
                  <a:srgbClr val="3333CC"/>
                </a:solidFill>
              </a:rPr>
              <a:t>Design</a:t>
            </a:r>
            <a:r>
              <a:rPr lang="en-US" sz="2400" b="1">
                <a:solidFill>
                  <a:srgbClr val="FFFF00"/>
                </a:solidFill>
              </a:rPr>
              <a:t> </a:t>
            </a:r>
            <a:r>
              <a:rPr lang="en-US" sz="2400"/>
              <a:t>– data structures, software architecture, interface representations, algorithmic details.</a:t>
            </a:r>
          </a:p>
          <a:p>
            <a:pPr>
              <a:lnSpc>
                <a:spcPct val="80000"/>
              </a:lnSpc>
            </a:pPr>
            <a:r>
              <a:rPr lang="en-US" sz="2400" b="1">
                <a:solidFill>
                  <a:srgbClr val="3333CC"/>
                </a:solidFill>
              </a:rPr>
              <a:t>Implementation</a:t>
            </a:r>
            <a:r>
              <a:rPr lang="en-US" sz="2400" b="1">
                <a:solidFill>
                  <a:srgbClr val="FFFF00"/>
                </a:solidFill>
              </a:rPr>
              <a:t> </a:t>
            </a:r>
            <a:r>
              <a:rPr lang="en-US" sz="2400"/>
              <a:t>– source code, database, user documentation, testing.</a:t>
            </a:r>
          </a:p>
        </p:txBody>
      </p:sp>
      <p:pic>
        <p:nvPicPr>
          <p:cNvPr id="422924" name="Picture 12"/>
          <p:cNvPicPr>
            <a:picLocks noChangeAspect="1" noChangeArrowheads="1"/>
          </p:cNvPicPr>
          <p:nvPr/>
        </p:nvPicPr>
        <p:blipFill>
          <a:blip r:embed="rId2" cstate="print"/>
          <a:srcRect/>
          <a:stretch>
            <a:fillRect/>
          </a:stretch>
        </p:blipFill>
        <p:spPr bwMode="auto">
          <a:xfrm>
            <a:off x="457200" y="1371600"/>
            <a:ext cx="4368800" cy="48006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2"/>
          <p:cNvSpPr>
            <a:spLocks noGrp="1" noChangeArrowheads="1"/>
          </p:cNvSpPr>
          <p:nvPr>
            <p:ph type="title"/>
          </p:nvPr>
        </p:nvSpPr>
        <p:spPr/>
        <p:txBody>
          <a:bodyPr/>
          <a:lstStyle/>
          <a:p>
            <a:r>
              <a:rPr lang="en-US"/>
              <a:t>Waterfall Strengths</a:t>
            </a:r>
          </a:p>
        </p:txBody>
      </p:sp>
      <p:sp>
        <p:nvSpPr>
          <p:cNvPr id="423939" name="Rectangle 3"/>
          <p:cNvSpPr>
            <a:spLocks noGrp="1" noChangeArrowheads="1"/>
          </p:cNvSpPr>
          <p:nvPr>
            <p:ph type="body" idx="1"/>
          </p:nvPr>
        </p:nvSpPr>
        <p:spPr/>
        <p:txBody>
          <a:bodyPr/>
          <a:lstStyle/>
          <a:p>
            <a:r>
              <a:rPr lang="en-US" sz="2800">
                <a:solidFill>
                  <a:srgbClr val="3333CC"/>
                </a:solidFill>
              </a:rPr>
              <a:t>Easy to understand</a:t>
            </a:r>
            <a:r>
              <a:rPr lang="en-US" sz="2800"/>
              <a:t>, easy to use</a:t>
            </a:r>
          </a:p>
          <a:p>
            <a:r>
              <a:rPr lang="en-US" sz="2800">
                <a:solidFill>
                  <a:srgbClr val="3333CC"/>
                </a:solidFill>
              </a:rPr>
              <a:t>Provides structure</a:t>
            </a:r>
            <a:r>
              <a:rPr lang="en-US" sz="2800">
                <a:solidFill>
                  <a:srgbClr val="FFFF00"/>
                </a:solidFill>
              </a:rPr>
              <a:t> </a:t>
            </a:r>
            <a:r>
              <a:rPr lang="en-US" sz="2800"/>
              <a:t>to inexperienced staff</a:t>
            </a:r>
          </a:p>
          <a:p>
            <a:r>
              <a:rPr lang="en-US" sz="2800">
                <a:solidFill>
                  <a:srgbClr val="3333CC"/>
                </a:solidFill>
              </a:rPr>
              <a:t>Milestones are well understood</a:t>
            </a:r>
          </a:p>
          <a:p>
            <a:r>
              <a:rPr lang="en-US" sz="2800"/>
              <a:t>Sets </a:t>
            </a:r>
            <a:r>
              <a:rPr lang="en-US" sz="2800">
                <a:solidFill>
                  <a:srgbClr val="3333CC"/>
                </a:solidFill>
              </a:rPr>
              <a:t>requirements stability</a:t>
            </a:r>
          </a:p>
          <a:p>
            <a:r>
              <a:rPr lang="en-US" sz="2800"/>
              <a:t>Good for </a:t>
            </a:r>
            <a:r>
              <a:rPr lang="en-US" sz="2800">
                <a:solidFill>
                  <a:srgbClr val="3333CC"/>
                </a:solidFill>
              </a:rPr>
              <a:t>management control</a:t>
            </a:r>
            <a:r>
              <a:rPr lang="en-US" sz="2800">
                <a:solidFill>
                  <a:srgbClr val="FFFF00"/>
                </a:solidFill>
              </a:rPr>
              <a:t> </a:t>
            </a:r>
            <a:r>
              <a:rPr lang="en-US" sz="2800"/>
              <a:t>(plan, staff, track)</a:t>
            </a:r>
          </a:p>
          <a:p>
            <a:r>
              <a:rPr lang="en-US" sz="2800"/>
              <a:t>Works well when </a:t>
            </a:r>
            <a:r>
              <a:rPr lang="en-US" sz="2800">
                <a:solidFill>
                  <a:srgbClr val="3333CC"/>
                </a:solidFill>
              </a:rPr>
              <a:t>quality is more important</a:t>
            </a:r>
            <a:r>
              <a:rPr lang="en-US" sz="2800">
                <a:solidFill>
                  <a:srgbClr val="FFFF00"/>
                </a:solidFill>
              </a:rPr>
              <a:t> </a:t>
            </a:r>
            <a:r>
              <a:rPr lang="en-US" sz="2800"/>
              <a:t>than cost or schedule</a:t>
            </a:r>
            <a:endParaRPr lang="en-US"/>
          </a:p>
          <a:p>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Rectangle 2"/>
          <p:cNvSpPr>
            <a:spLocks noGrp="1" noChangeArrowheads="1"/>
          </p:cNvSpPr>
          <p:nvPr>
            <p:ph type="title"/>
          </p:nvPr>
        </p:nvSpPr>
        <p:spPr/>
        <p:txBody>
          <a:bodyPr/>
          <a:lstStyle/>
          <a:p>
            <a:r>
              <a:rPr lang="en-US"/>
              <a:t>Waterfall Deficiencies</a:t>
            </a:r>
          </a:p>
        </p:txBody>
      </p:sp>
      <p:sp>
        <p:nvSpPr>
          <p:cNvPr id="424963" name="Rectangle 3"/>
          <p:cNvSpPr>
            <a:spLocks noGrp="1" noChangeArrowheads="1"/>
          </p:cNvSpPr>
          <p:nvPr>
            <p:ph type="body" idx="1"/>
          </p:nvPr>
        </p:nvSpPr>
        <p:spPr>
          <a:xfrm>
            <a:off x="457200" y="1371600"/>
            <a:ext cx="8229600" cy="4495800"/>
          </a:xfrm>
        </p:spPr>
        <p:txBody>
          <a:bodyPr/>
          <a:lstStyle/>
          <a:p>
            <a:pPr>
              <a:lnSpc>
                <a:spcPct val="90000"/>
              </a:lnSpc>
            </a:pPr>
            <a:r>
              <a:rPr lang="en-US" sz="2800"/>
              <a:t>All </a:t>
            </a:r>
            <a:r>
              <a:rPr lang="en-US" sz="2800">
                <a:solidFill>
                  <a:srgbClr val="3333CC"/>
                </a:solidFill>
              </a:rPr>
              <a:t>requirements must be known</a:t>
            </a:r>
            <a:r>
              <a:rPr lang="en-US" sz="2800">
                <a:solidFill>
                  <a:srgbClr val="FFFF00"/>
                </a:solidFill>
              </a:rPr>
              <a:t> </a:t>
            </a:r>
            <a:r>
              <a:rPr lang="en-US" sz="2800"/>
              <a:t>upfront</a:t>
            </a:r>
          </a:p>
          <a:p>
            <a:pPr>
              <a:lnSpc>
                <a:spcPct val="90000"/>
              </a:lnSpc>
            </a:pPr>
            <a:r>
              <a:rPr lang="en-US" sz="2800"/>
              <a:t>Deliverables created for each phase are considered frozen – </a:t>
            </a:r>
            <a:r>
              <a:rPr lang="en-US" sz="2800">
                <a:solidFill>
                  <a:srgbClr val="3333CC"/>
                </a:solidFill>
              </a:rPr>
              <a:t>inhibits flexibility</a:t>
            </a:r>
          </a:p>
          <a:p>
            <a:pPr>
              <a:lnSpc>
                <a:spcPct val="90000"/>
              </a:lnSpc>
            </a:pPr>
            <a:r>
              <a:rPr lang="en-US" sz="2800"/>
              <a:t>Can give a </a:t>
            </a:r>
            <a:r>
              <a:rPr lang="en-US" sz="2800">
                <a:solidFill>
                  <a:srgbClr val="3333CC"/>
                </a:solidFill>
              </a:rPr>
              <a:t>false impression of progress</a:t>
            </a:r>
          </a:p>
          <a:p>
            <a:pPr>
              <a:lnSpc>
                <a:spcPct val="90000"/>
              </a:lnSpc>
            </a:pPr>
            <a:r>
              <a:rPr lang="en-US" sz="2800">
                <a:solidFill>
                  <a:srgbClr val="3333CC"/>
                </a:solidFill>
              </a:rPr>
              <a:t>Does not reflect problem-solving nature</a:t>
            </a:r>
            <a:r>
              <a:rPr lang="en-US" sz="2800">
                <a:solidFill>
                  <a:srgbClr val="FFFF00"/>
                </a:solidFill>
              </a:rPr>
              <a:t> </a:t>
            </a:r>
            <a:r>
              <a:rPr lang="en-US" sz="2800"/>
              <a:t>of software development – iterations of phases</a:t>
            </a:r>
          </a:p>
          <a:p>
            <a:pPr>
              <a:lnSpc>
                <a:spcPct val="90000"/>
              </a:lnSpc>
            </a:pPr>
            <a:r>
              <a:rPr lang="en-US" sz="2800"/>
              <a:t>Integration is </a:t>
            </a:r>
            <a:r>
              <a:rPr lang="en-US" sz="2800">
                <a:solidFill>
                  <a:srgbClr val="3333CC"/>
                </a:solidFill>
              </a:rPr>
              <a:t>one big bang at the end</a:t>
            </a:r>
          </a:p>
          <a:p>
            <a:pPr>
              <a:lnSpc>
                <a:spcPct val="90000"/>
              </a:lnSpc>
            </a:pPr>
            <a:r>
              <a:rPr lang="en-US" sz="2800">
                <a:solidFill>
                  <a:srgbClr val="3333CC"/>
                </a:solidFill>
              </a:rPr>
              <a:t>Little opportunity for customer</a:t>
            </a:r>
            <a:r>
              <a:rPr lang="en-US" sz="2800">
                <a:solidFill>
                  <a:srgbClr val="FFFF00"/>
                </a:solidFill>
              </a:rPr>
              <a:t> </a:t>
            </a:r>
            <a:r>
              <a:rPr lang="en-US" sz="2800"/>
              <a:t>to preview the system (until it may be too late)</a:t>
            </a:r>
          </a:p>
          <a:p>
            <a:pPr>
              <a:lnSpc>
                <a:spcPct val="90000"/>
              </a:lnSpc>
            </a:pPr>
            <a:endParaRPr lang="en-US" sz="280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Rectangle 2"/>
          <p:cNvSpPr>
            <a:spLocks noGrp="1" noChangeArrowheads="1"/>
          </p:cNvSpPr>
          <p:nvPr>
            <p:ph type="title"/>
          </p:nvPr>
        </p:nvSpPr>
        <p:spPr/>
        <p:txBody>
          <a:bodyPr/>
          <a:lstStyle/>
          <a:p>
            <a:r>
              <a:rPr lang="en-US" sz="3800"/>
              <a:t>When to use the Waterfall Model</a:t>
            </a:r>
          </a:p>
        </p:txBody>
      </p:sp>
      <p:sp>
        <p:nvSpPr>
          <p:cNvPr id="425987" name="Rectangle 3"/>
          <p:cNvSpPr>
            <a:spLocks noGrp="1" noChangeArrowheads="1"/>
          </p:cNvSpPr>
          <p:nvPr>
            <p:ph type="body" idx="1"/>
          </p:nvPr>
        </p:nvSpPr>
        <p:spPr/>
        <p:txBody>
          <a:bodyPr/>
          <a:lstStyle/>
          <a:p>
            <a:pPr>
              <a:lnSpc>
                <a:spcPct val="90000"/>
              </a:lnSpc>
            </a:pPr>
            <a:r>
              <a:rPr lang="en-US" sz="2800"/>
              <a:t>Requirements are very </a:t>
            </a:r>
            <a:r>
              <a:rPr lang="en-US" sz="2800">
                <a:solidFill>
                  <a:srgbClr val="3333CC"/>
                </a:solidFill>
              </a:rPr>
              <a:t>well known</a:t>
            </a:r>
          </a:p>
          <a:p>
            <a:pPr>
              <a:lnSpc>
                <a:spcPct val="90000"/>
              </a:lnSpc>
            </a:pPr>
            <a:r>
              <a:rPr lang="en-US" sz="2800"/>
              <a:t>Product definition is </a:t>
            </a:r>
            <a:r>
              <a:rPr lang="en-US" sz="2800">
                <a:solidFill>
                  <a:srgbClr val="3333CC"/>
                </a:solidFill>
              </a:rPr>
              <a:t>stable</a:t>
            </a:r>
          </a:p>
          <a:p>
            <a:pPr>
              <a:lnSpc>
                <a:spcPct val="90000"/>
              </a:lnSpc>
            </a:pPr>
            <a:r>
              <a:rPr lang="en-US" sz="2800"/>
              <a:t>Technology is </a:t>
            </a:r>
            <a:r>
              <a:rPr lang="en-US" sz="2800">
                <a:solidFill>
                  <a:srgbClr val="3333CC"/>
                </a:solidFill>
              </a:rPr>
              <a:t>understood</a:t>
            </a:r>
          </a:p>
          <a:p>
            <a:pPr>
              <a:lnSpc>
                <a:spcPct val="90000"/>
              </a:lnSpc>
            </a:pPr>
            <a:r>
              <a:rPr lang="en-US" sz="2800"/>
              <a:t>New </a:t>
            </a:r>
            <a:r>
              <a:rPr lang="en-US" sz="2800">
                <a:solidFill>
                  <a:srgbClr val="3333CC"/>
                </a:solidFill>
              </a:rPr>
              <a:t>version of an existing product</a:t>
            </a:r>
          </a:p>
          <a:p>
            <a:pPr>
              <a:lnSpc>
                <a:spcPct val="90000"/>
              </a:lnSpc>
            </a:pPr>
            <a:r>
              <a:rPr lang="en-US" sz="2800">
                <a:solidFill>
                  <a:srgbClr val="3333CC"/>
                </a:solidFill>
              </a:rPr>
              <a:t>Porting an existing product</a:t>
            </a:r>
            <a:r>
              <a:rPr lang="en-US" sz="2800">
                <a:solidFill>
                  <a:srgbClr val="FFFF00"/>
                </a:solidFill>
              </a:rPr>
              <a:t> </a:t>
            </a:r>
            <a:r>
              <a:rPr lang="en-US" sz="2800"/>
              <a:t>to a new platform.</a:t>
            </a:r>
          </a:p>
          <a:p>
            <a:pPr>
              <a:lnSpc>
                <a:spcPct val="90000"/>
              </a:lnSpc>
            </a:pPr>
            <a:endParaRPr lang="en-US" sz="28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600" b="0" i="0" u="none" strike="noStrike" cap="none" normalizeH="0" baseline="0" smtClean="0">
            <a:ln>
              <a:noFill/>
            </a:ln>
            <a:solidFill>
              <a:schemeClr val="tx2"/>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600" b="0" i="0" u="none" strike="noStrike" cap="none" normalizeH="0" baseline="0" smtClean="0">
            <a:ln>
              <a:noFill/>
            </a:ln>
            <a:solidFill>
              <a:schemeClr val="tx2"/>
            </a:solidFill>
            <a:effectLst/>
            <a:latin typeface="Arial" charset="0"/>
            <a:cs typeface="Arial" charset="0"/>
          </a:defRPr>
        </a:defPPr>
      </a:lstStyle>
    </a:lnDef>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igital Dots">
  <a:themeElements>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 Do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600" b="0" i="0" u="none" strike="noStrike" cap="none" normalizeH="0" baseline="0" smtClean="0">
            <a:ln>
              <a:noFill/>
            </a:ln>
            <a:solidFill>
              <a:schemeClr val="tx2"/>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600" b="0" i="0" u="none" strike="noStrike" cap="none" normalizeH="0" baseline="0" smtClean="0">
            <a:ln>
              <a:noFill/>
            </a:ln>
            <a:solidFill>
              <a:schemeClr val="tx2"/>
            </a:solidFill>
            <a:effectLst/>
            <a:latin typeface="Arial" charset="0"/>
            <a:cs typeface="Arial" charset="0"/>
          </a:defRPr>
        </a:defPPr>
      </a:lstStyle>
    </a:lnDef>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1806</TotalTime>
  <Words>1977</Words>
  <Application>Microsoft Office PowerPoint</Application>
  <PresentationFormat>On-screen Show (4:3)</PresentationFormat>
  <Paragraphs>316</Paragraphs>
  <Slides>47</Slides>
  <Notes>1</Notes>
  <HiddenSlides>0</HiddenSlides>
  <MMClips>0</MMClips>
  <ScaleCrop>false</ScaleCrop>
  <HeadingPairs>
    <vt:vector size="4" baseType="variant">
      <vt:variant>
        <vt:lpstr>Theme</vt:lpstr>
      </vt:variant>
      <vt:variant>
        <vt:i4>2</vt:i4>
      </vt:variant>
      <vt:variant>
        <vt:lpstr>Slide Titles</vt:lpstr>
      </vt:variant>
      <vt:variant>
        <vt:i4>47</vt:i4>
      </vt:variant>
    </vt:vector>
  </HeadingPairs>
  <TitlesOfParts>
    <vt:vector size="49" baseType="lpstr">
      <vt:lpstr>Radial</vt:lpstr>
      <vt:lpstr>Digital Dots</vt:lpstr>
      <vt:lpstr>Software Development Life Cycle (SDLC)</vt:lpstr>
      <vt:lpstr>Outline</vt:lpstr>
      <vt:lpstr>Software Development Life Cycle (SDLC)</vt:lpstr>
      <vt:lpstr>Software Life Cycle (SLC) Decomposition</vt:lpstr>
      <vt:lpstr>  SDLC MODELS</vt:lpstr>
      <vt:lpstr>Waterfall Model</vt:lpstr>
      <vt:lpstr>Waterfall Strengths</vt:lpstr>
      <vt:lpstr>Waterfall Deficiencies</vt:lpstr>
      <vt:lpstr>When to use the Waterfall Model</vt:lpstr>
      <vt:lpstr>V-Shaped SDLC Model</vt:lpstr>
      <vt:lpstr>V-Shaped Steps</vt:lpstr>
      <vt:lpstr>V-Shaped Strengths</vt:lpstr>
      <vt:lpstr>V-Shaped Weaknesses</vt:lpstr>
      <vt:lpstr>When to use the V-Shaped Model</vt:lpstr>
      <vt:lpstr>Prototyping Model</vt:lpstr>
      <vt:lpstr>Structured Evolutionary Prototyping Model</vt:lpstr>
      <vt:lpstr>Structured Evolutionary Prototyping Strengths</vt:lpstr>
      <vt:lpstr>Structured Evolutionary Prototyping Weaknesses</vt:lpstr>
      <vt:lpstr>When to use Structured Evolutionary Prototyping</vt:lpstr>
      <vt:lpstr>Rapid Application Model (RAD)</vt:lpstr>
      <vt:lpstr>RAD Strengths</vt:lpstr>
      <vt:lpstr>RAD Weaknesses</vt:lpstr>
      <vt:lpstr>When to use RAD</vt:lpstr>
      <vt:lpstr>Incremental Model</vt:lpstr>
      <vt:lpstr>Incremental Model Strengths </vt:lpstr>
      <vt:lpstr>Incremental Model Weaknesses </vt:lpstr>
      <vt:lpstr>When to use the Incremental Model </vt:lpstr>
      <vt:lpstr>Spiral SDLC Model</vt:lpstr>
      <vt:lpstr>Spiral Quadrant Determine objectives, alternatives and constraints </vt:lpstr>
      <vt:lpstr>Spiral Quadrant Evaluate alternatives,  identify and resolve risks </vt:lpstr>
      <vt:lpstr>Spiral Quadrant Develop next-level product</vt:lpstr>
      <vt:lpstr>Spiral Quadrant Plan next phase</vt:lpstr>
      <vt:lpstr>Spiral Model Strengths</vt:lpstr>
      <vt:lpstr>Spiral Model Weaknesses</vt:lpstr>
      <vt:lpstr>When to use Spiral Model</vt:lpstr>
      <vt:lpstr>Slide 36</vt:lpstr>
      <vt:lpstr>Requirement Analysis</vt:lpstr>
      <vt:lpstr>Software Design </vt:lpstr>
      <vt:lpstr>Development</vt:lpstr>
      <vt:lpstr>Unit Testing </vt:lpstr>
      <vt:lpstr>Module/Integration Testing</vt:lpstr>
      <vt:lpstr>System Testing</vt:lpstr>
      <vt:lpstr> Acceptance Testing</vt:lpstr>
      <vt:lpstr>Implementation </vt:lpstr>
      <vt:lpstr>Post Production Support and Maintenance</vt:lpstr>
      <vt:lpstr>References</vt:lpstr>
      <vt:lpstr>Slide 47</vt:lpstr>
    </vt:vector>
  </TitlesOfParts>
  <Company>SVAM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Development Life Cycle (SDLC)</dc:title>
  <dc:creator>Abhishek Rautela</dc:creator>
  <cp:lastModifiedBy>nkumari</cp:lastModifiedBy>
  <cp:revision>89</cp:revision>
  <cp:lastPrinted>1601-01-01T00:00:00Z</cp:lastPrinted>
  <dcterms:created xsi:type="dcterms:W3CDTF">2003-04-01T22:59:55Z</dcterms:created>
  <dcterms:modified xsi:type="dcterms:W3CDTF">2015-12-24T07:39:47Z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8</vt:i4>
  </property>
</Properties>
</file>